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 id="2147483713" r:id="rId6"/>
    <p:sldMasterId id="2147483687" r:id="rId7"/>
    <p:sldMasterId id="2147483656" r:id="rId8"/>
  </p:sldMasterIdLst>
  <p:notesMasterIdLst>
    <p:notesMasterId r:id="rId29"/>
  </p:notesMasterIdLst>
  <p:sldIdLst>
    <p:sldId id="4333" r:id="rId9"/>
    <p:sldId id="4320" r:id="rId10"/>
    <p:sldId id="788" r:id="rId11"/>
    <p:sldId id="4309" r:id="rId12"/>
    <p:sldId id="409" r:id="rId13"/>
    <p:sldId id="4324" r:id="rId14"/>
    <p:sldId id="256" r:id="rId15"/>
    <p:sldId id="4329" r:id="rId16"/>
    <p:sldId id="4328" r:id="rId17"/>
    <p:sldId id="748" r:id="rId18"/>
    <p:sldId id="4319" r:id="rId19"/>
    <p:sldId id="267" r:id="rId20"/>
    <p:sldId id="692" r:id="rId21"/>
    <p:sldId id="4341" r:id="rId22"/>
    <p:sldId id="4342" r:id="rId23"/>
    <p:sldId id="415" r:id="rId24"/>
    <p:sldId id="416" r:id="rId25"/>
    <p:sldId id="418" r:id="rId26"/>
    <p:sldId id="4348" r:id="rId27"/>
    <p:sldId id="434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5 proficiencies" id="{75698161-A111-4CB8-B843-8873A11F8EE5}">
          <p14:sldIdLst>
            <p14:sldId id="4333"/>
            <p14:sldId id="4320"/>
            <p14:sldId id="788"/>
            <p14:sldId id="4309"/>
            <p14:sldId id="409"/>
            <p14:sldId id="4324"/>
            <p14:sldId id="256"/>
            <p14:sldId id="4329"/>
            <p14:sldId id="4328"/>
            <p14:sldId id="748"/>
            <p14:sldId id="4319"/>
            <p14:sldId id="267"/>
          </p14:sldIdLst>
        </p14:section>
        <p14:section name="Planning" id="{AB277C23-2B4E-45FA-B176-60888E008AE6}">
          <p14:sldIdLst>
            <p14:sldId id="692"/>
            <p14:sldId id="4341"/>
          </p14:sldIdLst>
        </p14:section>
        <p14:section name="Pre-progression step proficiencies" id="{30E588FF-D937-44E7-9486-5FD8296A36C3}">
          <p14:sldIdLst>
            <p14:sldId id="4342"/>
          </p14:sldIdLst>
        </p14:section>
        <p14:section name="Higher progression step" id="{73F891CF-1AE2-42A2-9F6F-26BA47431166}">
          <p14:sldIdLst>
            <p14:sldId id="415"/>
            <p14:sldId id="416"/>
            <p14:sldId id="418"/>
          </p14:sldIdLst>
        </p14:section>
        <p14:section name="Proficiencies through questioning" id="{2CECD265-538A-49FD-B411-FD75D7AA4D4F}">
          <p14:sldIdLst>
            <p14:sldId id="4348"/>
            <p14:sldId id="43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0F0FF"/>
    <a:srgbClr val="5B9BD5"/>
    <a:srgbClr val="D7E8CC"/>
    <a:srgbClr val="BECEEA"/>
    <a:srgbClr val="FFB3B3"/>
    <a:srgbClr val="FFF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1" autoAdjust="0"/>
    <p:restoredTop sz="93324" autoAdjust="0"/>
  </p:normalViewPr>
  <p:slideViewPr>
    <p:cSldViewPr snapToGrid="0">
      <p:cViewPr varScale="1">
        <p:scale>
          <a:sx n="63" d="100"/>
          <a:sy n="63" d="100"/>
        </p:scale>
        <p:origin x="1424" y="56"/>
      </p:cViewPr>
      <p:guideLst/>
    </p:cSldViewPr>
  </p:slideViewPr>
  <p:notesTextViewPr>
    <p:cViewPr>
      <p:scale>
        <a:sx n="1" d="1"/>
        <a:sy n="1" d="1"/>
      </p:scale>
      <p:origin x="0" y="0"/>
    </p:cViewPr>
  </p:notesTextViewPr>
  <p:sorterViewPr>
    <p:cViewPr>
      <p:scale>
        <a:sx n="100" d="100"/>
        <a:sy n="100" d="100"/>
      </p:scale>
      <p:origin x="0" y="-5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BC3CA-17B6-4E8F-9C44-05AC85F9DC40}" type="datetimeFigureOut">
              <a:rPr lang="en-GB" smtClean="0"/>
              <a:t>04/06/2025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05CC0-CCD6-4D25-9E7E-162B65F048CF}" type="slidenum">
              <a:rPr lang="en-GB" smtClean="0"/>
              <a:t>‹#›</a:t>
            </a:fld>
            <a:endParaRPr lang="en-GB"/>
          </a:p>
        </p:txBody>
      </p:sp>
    </p:spTree>
    <p:extLst>
      <p:ext uri="{BB962C8B-B14F-4D97-AF65-F5344CB8AC3E}">
        <p14:creationId xmlns:p14="http://schemas.microsoft.com/office/powerpoint/2010/main" val="5736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a:cs typeface="Calibri"/>
              </a:rPr>
              <a:t>Some people</a:t>
            </a:r>
            <a:r>
              <a:rPr lang="en-GB" i="0" baseline="0">
                <a:cs typeface="Calibri"/>
              </a:rPr>
              <a:t> find it useful to explain each proficiency in a few words.  You may find it helpful to create your own summary with your cluster to help you in developing your shared understanding of progression.</a:t>
            </a:r>
            <a:endParaRPr lang="en-GB"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cs typeface="Calibri"/>
              </a:rPr>
              <a:t>Conceptual understanding might be summarised as</a:t>
            </a:r>
            <a:r>
              <a:rPr lang="en-GB" i="0" baseline="0">
                <a:cs typeface="Calibri"/>
              </a:rPr>
              <a:t> learners knowing and </a:t>
            </a:r>
            <a:r>
              <a:rPr lang="en-GB" i="0">
                <a:cs typeface="Calibri"/>
              </a:rPr>
              <a:t>understanding why the maths works so</a:t>
            </a:r>
            <a:r>
              <a:rPr lang="en-GB" i="0" baseline="0">
                <a:cs typeface="Calibri"/>
              </a:rPr>
              <a:t> that they are able to explain, connect and apply their thinking across the Area and indeed across the curriculum and in their everyday lives. As the image for conceptual understanding shows, learning builds and connects and mathematics is seen as one integrated whole.  More simply put … </a:t>
            </a:r>
            <a:r>
              <a:rPr lang="en-GB" i="0"/>
              <a:t>YOU KNOW</a:t>
            </a:r>
            <a:r>
              <a:rPr lang="en-GB" i="0" baseline="0"/>
              <a:t> WHY YOU GOT THE ANSWER YOU GOT  - YOU DON’T NEED TO MEMORISE OR RELY ON A FORMULA.</a:t>
            </a:r>
          </a:p>
          <a:p>
            <a:endParaRPr lang="en-GB"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t>Strategic competence can</a:t>
            </a:r>
            <a:r>
              <a:rPr lang="en-GB" i="0" baseline="0"/>
              <a:t> </a:t>
            </a:r>
            <a:r>
              <a:rPr lang="en-GB" i="0"/>
              <a:t>be described as learners making progress in developing</a:t>
            </a:r>
            <a:r>
              <a:rPr lang="en-GB" i="0" baseline="0"/>
              <a:t> a wider range of strategies to be able to formulate and solve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baseline="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0">
                <a:solidFill>
                  <a:srgbClr val="CC00CC"/>
                </a:solidFill>
              </a:rPr>
              <a:t>P</a:t>
            </a:r>
            <a:r>
              <a:rPr lang="en-GB" b="0" i="0"/>
              <a:t>rogress</a:t>
            </a:r>
            <a:r>
              <a:rPr lang="en-GB" b="0" i="0" baseline="0"/>
              <a:t> in </a:t>
            </a:r>
            <a:r>
              <a:rPr lang="en-GB" b="0" i="0"/>
              <a:t>Logical reasoning means that learners can justify and prove their solutions to the problems</a:t>
            </a:r>
            <a:r>
              <a:rPr lang="en-GB" b="0" i="0" baseline="0"/>
              <a:t> they have solved. Reasoning is what doing maths is all about</a:t>
            </a:r>
            <a:r>
              <a:rPr lang="en-GB" b="0" i="0"/>
              <a:t>.</a:t>
            </a:r>
            <a:r>
              <a:rPr lang="en-GB" b="0" i="0" baseline="0"/>
              <a:t> And when we give learners time to reason, they will develop a </a:t>
            </a:r>
            <a:r>
              <a:rPr lang="en-GB" b="0" i="0"/>
              <a:t>positive disposition towards mathematics.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0">
                <a:solidFill>
                  <a:srgbClr val="CC00CC"/>
                </a:solidFill>
              </a:rPr>
              <a:t>Fluency is about being able to recall, from memory with flexibility, three things - facts, techniques and relationships so that they can be used and applied whenever they are needed.</a:t>
            </a:r>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cs typeface="Calibri"/>
              </a:rPr>
              <a:t>And Communication using symbols – well</a:t>
            </a:r>
            <a:r>
              <a:rPr lang="en-GB" i="0" baseline="0">
                <a:cs typeface="Calibri"/>
              </a:rPr>
              <a:t> mathematics uses a symbol system and we need to teach this - </a:t>
            </a:r>
            <a:r>
              <a:rPr lang="en-GB" i="0">
                <a:cs typeface="Calibri"/>
              </a:rPr>
              <a:t> learners will progress in the way they communicate using</a:t>
            </a:r>
            <a:r>
              <a:rPr lang="en-GB" i="0" baseline="0">
                <a:cs typeface="Calibri"/>
              </a:rPr>
              <a:t> an increasing range of symbols and as they understand the conventions of the symbols they are using.</a:t>
            </a:r>
            <a:endParaRPr lang="en-GB" i="0">
              <a:cs typeface="Calibri"/>
            </a:endParaRPr>
          </a:p>
          <a:p>
            <a:endParaRPr lang="en-GB" i="1"/>
          </a:p>
        </p:txBody>
      </p:sp>
      <p:sp>
        <p:nvSpPr>
          <p:cNvPr id="4" name="Slide Number Placeholder 3"/>
          <p:cNvSpPr>
            <a:spLocks noGrp="1"/>
          </p:cNvSpPr>
          <p:nvPr>
            <p:ph type="sldNum" sz="quarter" idx="10"/>
          </p:nvPr>
        </p:nvSpPr>
        <p:spPr/>
        <p:txBody>
          <a:bodyPr/>
          <a:lstStyle/>
          <a:p>
            <a:fld id="{B5F07E96-5681-40B4-A71C-389FFC3F5574}" type="slidenum">
              <a:rPr lang="en-GB" smtClean="0"/>
              <a:t>1</a:t>
            </a:fld>
            <a:endParaRPr lang="en-GB"/>
          </a:p>
        </p:txBody>
      </p:sp>
    </p:spTree>
    <p:extLst>
      <p:ext uri="{BB962C8B-B14F-4D97-AF65-F5344CB8AC3E}">
        <p14:creationId xmlns:p14="http://schemas.microsoft.com/office/powerpoint/2010/main" val="27660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mc:Choice>
        <mc:Fallback xmlns="">
          <p:sp>
            <p:nvSpPr>
              <p:cNvPr id="3" name="Notes Placeholder 2"/>
              <p:cNvSpPr>
                <a:spLocks noGrp="1"/>
              </p:cNvSpPr>
              <p:nvPr>
                <p:ph type="body" idx="1"/>
              </p:nvPr>
            </p:nvSpPr>
            <p:spPr/>
            <p:txBody>
              <a:bodyPr/>
              <a:lstStyle/>
              <a:p>
                <a:r>
                  <a:rPr lang="en-GB" baseline="0" dirty="0" smtClean="0"/>
                  <a:t>Pwysleisio’r </a:t>
                </a:r>
                <a:r>
                  <a:rPr lang="en-GB" baseline="0" dirty="0" err="1" smtClean="0"/>
                  <a:t>cyswllt</a:t>
                </a:r>
                <a:r>
                  <a:rPr lang="en-GB" baseline="0" dirty="0" smtClean="0"/>
                  <a:t> ‘</a:t>
                </a:r>
                <a:r>
                  <a:rPr lang="en-GB" baseline="0" dirty="0" err="1" smtClean="0"/>
                  <a:t>Iaith</a:t>
                </a:r>
                <a:r>
                  <a:rPr lang="en-GB" baseline="0" dirty="0" smtClean="0"/>
                  <a:t>’ – </a:t>
                </a:r>
                <a:r>
                  <a:rPr lang="en-GB" baseline="0" dirty="0" err="1" smtClean="0"/>
                  <a:t>rhuglder</a:t>
                </a:r>
                <a:r>
                  <a:rPr lang="en-GB" baseline="0" dirty="0" smtClean="0"/>
                  <a:t>, </a:t>
                </a:r>
                <a:r>
                  <a:rPr lang="en-GB" baseline="0" dirty="0" err="1" smtClean="0"/>
                  <a:t>modelu</a:t>
                </a:r>
                <a:r>
                  <a:rPr lang="en-GB" baseline="0" dirty="0" smtClean="0"/>
                  <a:t>, </a:t>
                </a:r>
                <a:r>
                  <a:rPr lang="en-GB" baseline="0" dirty="0" err="1" smtClean="0"/>
                  <a:t>siarad</a:t>
                </a:r>
                <a:r>
                  <a:rPr lang="en-GB" baseline="0" dirty="0" smtClean="0"/>
                  <a:t>, immerse, expose, </a:t>
                </a:r>
                <a:r>
                  <a:rPr lang="en-GB" baseline="0" dirty="0" err="1" smtClean="0"/>
                  <a:t>trochi</a:t>
                </a:r>
                <a:r>
                  <a:rPr lang="en-GB" baseline="0" dirty="0" smtClean="0"/>
                  <a:t>, </a:t>
                </a:r>
                <a:r>
                  <a:rPr lang="en-GB" baseline="0" dirty="0" err="1" smtClean="0"/>
                  <a:t>hanner</a:t>
                </a:r>
                <a:r>
                  <a:rPr lang="en-GB" baseline="0" dirty="0" smtClean="0"/>
                  <a:t> ½.</a:t>
                </a:r>
              </a:p>
              <a:p>
                <a:r>
                  <a:rPr lang="en-GB" baseline="0" dirty="0" smtClean="0"/>
                  <a:t>= (</a:t>
                </a:r>
                <a:r>
                  <a:rPr lang="en-GB" baseline="0" dirty="0" err="1" smtClean="0"/>
                  <a:t>cynradd</a:t>
                </a:r>
                <a:r>
                  <a:rPr lang="en-GB" baseline="0" dirty="0" smtClean="0"/>
                  <a:t> ac </a:t>
                </a:r>
                <a:r>
                  <a:rPr lang="en-GB" baseline="0" dirty="0" err="1" smtClean="0"/>
                  <a:t>uwchradd</a:t>
                </a:r>
                <a:r>
                  <a:rPr lang="en-GB" baseline="0" dirty="0" smtClean="0"/>
                  <a:t>)</a:t>
                </a:r>
              </a:p>
              <a:p>
                <a:r>
                  <a:rPr lang="en-GB" baseline="0" dirty="0" err="1" smtClean="0"/>
                  <a:t>Enghraifft</a:t>
                </a:r>
                <a:r>
                  <a:rPr lang="en-GB" baseline="0" dirty="0" smtClean="0"/>
                  <a:t> </a:t>
                </a:r>
                <a:r>
                  <a:rPr lang="en-GB" baseline="0" dirty="0" err="1" smtClean="0"/>
                  <a:t>uwchradd</a:t>
                </a:r>
                <a:r>
                  <a:rPr lang="en-GB" baseline="0" dirty="0" smtClean="0"/>
                  <a:t>?? </a:t>
                </a:r>
                <a:r>
                  <a:rPr lang="en-GB" i="0" baseline="0" smtClean="0">
                    <a:latin typeface="Cambria Math" panose="02040503050406030204" pitchFamily="18" charset="0"/>
                    <a:ea typeface="Cambria Math" panose="02040503050406030204" pitchFamily="18" charset="0"/>
                  </a:rPr>
                  <a:t>𝜋</a:t>
                </a:r>
                <a:r>
                  <a:rPr lang="en-GB" baseline="0" dirty="0" smtClean="0">
                    <a:ea typeface="Cambria Math" panose="02040503050406030204" pitchFamily="18" charset="0"/>
                  </a:rPr>
                  <a:t> Pi</a:t>
                </a:r>
              </a:p>
              <a:p>
                <a:r>
                  <a:rPr lang="en-GB" baseline="0" dirty="0" err="1" smtClean="0"/>
                  <a:t>Ffordd</a:t>
                </a:r>
                <a:r>
                  <a:rPr lang="en-GB" baseline="0" dirty="0" smtClean="0"/>
                  <a:t> o </a:t>
                </a:r>
                <a:r>
                  <a:rPr lang="en-GB" baseline="0" dirty="0" err="1" smtClean="0"/>
                  <a:t>gyfathrebu</a:t>
                </a:r>
                <a:r>
                  <a:rPr lang="en-GB" baseline="0" dirty="0" smtClean="0"/>
                  <a:t> – </a:t>
                </a:r>
                <a:r>
                  <a:rPr lang="en-GB" baseline="0" dirty="0" err="1" smtClean="0"/>
                  <a:t>heb</a:t>
                </a:r>
                <a:r>
                  <a:rPr lang="en-GB" baseline="0" dirty="0" smtClean="0"/>
                  <a:t> </a:t>
                </a:r>
                <a:r>
                  <a:rPr lang="en-GB" baseline="0" dirty="0" err="1" smtClean="0"/>
                  <a:t>ddefnyddio</a:t>
                </a:r>
                <a:r>
                  <a:rPr lang="en-GB" baseline="0" dirty="0" smtClean="0"/>
                  <a:t> </a:t>
                </a:r>
                <a:r>
                  <a:rPr lang="en-GB" baseline="0" dirty="0" err="1" smtClean="0"/>
                  <a:t>geiriau</a:t>
                </a:r>
                <a:r>
                  <a:rPr lang="en-GB" baseline="0" dirty="0" smtClean="0"/>
                  <a:t> (</a:t>
                </a:r>
                <a:r>
                  <a:rPr lang="en-GB" baseline="0" dirty="0" err="1" smtClean="0"/>
                  <a:t>fel</a:t>
                </a:r>
                <a:r>
                  <a:rPr lang="en-GB" baseline="0" dirty="0" smtClean="0"/>
                  <a:t> </a:t>
                </a:r>
                <a:r>
                  <a:rPr lang="en-GB" baseline="0" dirty="0" err="1" smtClean="0"/>
                  <a:t>iaith</a:t>
                </a:r>
                <a:r>
                  <a:rPr lang="en-GB" baseline="0" dirty="0" smtClean="0"/>
                  <a:t>)</a:t>
                </a:r>
              </a:p>
              <a:p>
                <a:endParaRPr lang="en-GB" baseline="0" dirty="0" smtClean="0"/>
              </a:p>
              <a:p>
                <a:r>
                  <a:rPr lang="en-GB" baseline="0" dirty="0" err="1" smtClean="0"/>
                  <a:t>Yn</a:t>
                </a:r>
                <a:r>
                  <a:rPr lang="en-GB" baseline="0" dirty="0" smtClean="0"/>
                  <a:t> </a:t>
                </a:r>
                <a:r>
                  <a:rPr lang="en-GB" baseline="0" dirty="0" err="1" smtClean="0"/>
                  <a:t>gryno</a:t>
                </a:r>
                <a:r>
                  <a:rPr lang="en-GB" baseline="0" dirty="0" smtClean="0"/>
                  <a:t>, </a:t>
                </a:r>
                <a:r>
                  <a:rPr lang="en-GB" baseline="0" dirty="0" err="1" smtClean="0"/>
                  <a:t>yr</a:t>
                </a:r>
                <a:r>
                  <a:rPr lang="en-GB" baseline="0" dirty="0" smtClean="0"/>
                  <a:t> </a:t>
                </a:r>
                <a:r>
                  <a:rPr lang="en-GB" baseline="0" dirty="0" err="1" smtClean="0"/>
                  <a:t>hyn</a:t>
                </a:r>
                <a:r>
                  <a:rPr lang="en-GB" baseline="0" dirty="0" smtClean="0"/>
                  <a:t> â </a:t>
                </a:r>
                <a:r>
                  <a:rPr lang="en-GB" baseline="0" dirty="0" err="1" smtClean="0"/>
                  <a:t>olygir</a:t>
                </a:r>
                <a:r>
                  <a:rPr lang="en-GB" baseline="0" dirty="0" smtClean="0"/>
                  <a:t> </a:t>
                </a:r>
                <a:r>
                  <a:rPr lang="en-GB" baseline="0" dirty="0" err="1" smtClean="0"/>
                  <a:t>gan</a:t>
                </a:r>
                <a:r>
                  <a:rPr lang="en-GB" baseline="0" dirty="0" smtClean="0"/>
                  <a:t> </a:t>
                </a:r>
                <a:r>
                  <a:rPr lang="en-GB" baseline="0" dirty="0" err="1" smtClean="0"/>
                  <a:t>Cyfathrebu</a:t>
                </a:r>
                <a:r>
                  <a:rPr lang="en-GB" baseline="0" dirty="0" smtClean="0"/>
                  <a:t> </a:t>
                </a:r>
                <a:r>
                  <a:rPr lang="en-GB" baseline="0" dirty="0" err="1" smtClean="0"/>
                  <a:t>gan</a:t>
                </a:r>
                <a:r>
                  <a:rPr lang="en-GB" baseline="0" dirty="0" smtClean="0"/>
                  <a:t> </a:t>
                </a:r>
                <a:r>
                  <a:rPr lang="en-GB" baseline="0" dirty="0" err="1" smtClean="0"/>
                  <a:t>ddefnyddio</a:t>
                </a:r>
                <a:r>
                  <a:rPr lang="en-GB" baseline="0" dirty="0" smtClean="0"/>
                  <a:t> </a:t>
                </a:r>
                <a:r>
                  <a:rPr lang="en-GB" baseline="0" dirty="0" err="1" smtClean="0"/>
                  <a:t>symbolau</a:t>
                </a:r>
                <a:r>
                  <a:rPr lang="en-GB" baseline="0" dirty="0" smtClean="0"/>
                  <a:t> </a:t>
                </a:r>
                <a:r>
                  <a:rPr lang="en-GB" baseline="0" dirty="0" err="1" smtClean="0"/>
                  <a:t>yw</a:t>
                </a:r>
                <a:r>
                  <a:rPr lang="en-GB" baseline="0" dirty="0" smtClean="0"/>
                  <a:t> : </a:t>
                </a:r>
              </a:p>
              <a:p>
                <a:pPr algn="l"/>
                <a:r>
                  <a:rPr lang="en-GB" sz="1200" b="0" dirty="0" err="1" smtClean="0">
                    <a:solidFill>
                      <a:schemeClr val="bg1"/>
                    </a:solidFill>
                    <a:latin typeface="KG Red Hands" panose="02000505000000020004" pitchFamily="2" charset="0"/>
                  </a:rPr>
                  <a:t>Datblygu</a:t>
                </a:r>
                <a:r>
                  <a:rPr lang="en-GB" sz="1200" b="1" dirty="0" smtClean="0">
                    <a:solidFill>
                      <a:schemeClr val="bg1"/>
                    </a:solidFill>
                    <a:latin typeface="KG Red Hands" panose="02000505000000020004" pitchFamily="2" charset="0"/>
                  </a:rPr>
                  <a:t> </a:t>
                </a:r>
                <a:r>
                  <a:rPr lang="en-GB" sz="1200" b="1" dirty="0" err="1" smtClean="0">
                    <a:solidFill>
                      <a:schemeClr val="bg1"/>
                    </a:solidFill>
                    <a:latin typeface="KG Red Hands" panose="02000505000000020004" pitchFamily="2" charset="0"/>
                  </a:rPr>
                  <a:t>Dealltwriaeth</a:t>
                </a:r>
                <a:r>
                  <a:rPr lang="en-GB" sz="1200" b="1" dirty="0" smtClean="0">
                    <a:solidFill>
                      <a:schemeClr val="bg1"/>
                    </a:solidFill>
                    <a:latin typeface="KG Red Hands" panose="02000505000000020004" pitchFamily="2" charset="0"/>
                  </a:rPr>
                  <a:t> </a:t>
                </a:r>
                <a:r>
                  <a:rPr lang="en-GB" sz="1200" b="1" dirty="0" err="1" smtClean="0">
                    <a:solidFill>
                      <a:schemeClr val="bg1"/>
                    </a:solidFill>
                    <a:latin typeface="KG Red Hands" panose="02000505000000020004" pitchFamily="2" charset="0"/>
                  </a:rPr>
                  <a:t>fod</a:t>
                </a:r>
                <a:r>
                  <a:rPr lang="en-GB" sz="1200" b="1" dirty="0" smtClean="0">
                    <a:solidFill>
                      <a:schemeClr val="bg1"/>
                    </a:solidFill>
                    <a:latin typeface="KG Red Hands" panose="02000505000000020004" pitchFamily="2" charset="0"/>
                  </a:rPr>
                  <a:t> </a:t>
                </a:r>
                <a:r>
                  <a:rPr lang="en-GB" sz="1200" b="1" dirty="0" err="1" smtClean="0">
                    <a:solidFill>
                      <a:schemeClr val="bg1"/>
                    </a:solidFill>
                    <a:latin typeface="KG Red Hands" panose="02000505000000020004" pitchFamily="2" charset="0"/>
                  </a:rPr>
                  <a:t>symbolau</a:t>
                </a:r>
                <a:r>
                  <a:rPr lang="en-GB" sz="1200" b="1" dirty="0" smtClean="0">
                    <a:solidFill>
                      <a:schemeClr val="bg1"/>
                    </a:solidFill>
                    <a:latin typeface="KG Red Hands" panose="02000505000000020004" pitchFamily="2" charset="0"/>
                  </a:rPr>
                  <a:t> </a:t>
                </a:r>
                <a:r>
                  <a:rPr lang="en-GB" sz="1200" b="1" dirty="0" err="1" smtClean="0">
                    <a:solidFill>
                      <a:schemeClr val="bg1"/>
                    </a:solidFill>
                    <a:latin typeface="KG Red Hands" panose="02000505000000020004" pitchFamily="2" charset="0"/>
                  </a:rPr>
                  <a:t>yn</a:t>
                </a:r>
                <a:r>
                  <a:rPr lang="en-GB" sz="1200" b="1" dirty="0" smtClean="0">
                    <a:solidFill>
                      <a:schemeClr val="bg1"/>
                    </a:solidFill>
                    <a:latin typeface="KG Red Hands" panose="02000505000000020004" pitchFamily="2" charset="0"/>
                  </a:rPr>
                  <a:t> </a:t>
                </a:r>
                <a:r>
                  <a:rPr lang="en-GB" sz="1200" b="1" dirty="0" err="1" smtClean="0">
                    <a:solidFill>
                      <a:schemeClr val="bg1"/>
                    </a:solidFill>
                    <a:latin typeface="KG Red Hands" panose="02000505000000020004" pitchFamily="2" charset="0"/>
                  </a:rPr>
                  <a:t>gynrychioliadau</a:t>
                </a:r>
                <a:r>
                  <a:rPr lang="en-GB" sz="1200" b="1" dirty="0" smtClean="0">
                    <a:solidFill>
                      <a:schemeClr val="bg1"/>
                    </a:solidFill>
                    <a:latin typeface="KG Red Hands" panose="02000505000000020004" pitchFamily="2" charset="0"/>
                  </a:rPr>
                  <a:t> </a:t>
                </a:r>
                <a:r>
                  <a:rPr lang="en-GB" sz="1200" b="1" dirty="0" err="1" smtClean="0">
                    <a:solidFill>
                      <a:schemeClr val="bg1"/>
                    </a:solidFill>
                    <a:latin typeface="KG Red Hands" panose="02000505000000020004" pitchFamily="2" charset="0"/>
                  </a:rPr>
                  <a:t>haniaethol</a:t>
                </a:r>
                <a:r>
                  <a:rPr lang="en-GB" sz="1200" b="1" dirty="0" smtClean="0">
                    <a:solidFill>
                      <a:schemeClr val="bg1"/>
                    </a:solidFill>
                    <a:latin typeface="KG Red Hands" panose="02000505000000020004" pitchFamily="2" charset="0"/>
                  </a:rPr>
                  <a:t> (abstract)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Rhifau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yw’r</a:t>
                </a:r>
                <a:r>
                  <a:rPr lang="en-GB" sz="1200" b="0" i="0" u="none" strike="noStrike" kern="1200" baseline="0" dirty="0" smtClean="0">
                    <a:solidFill>
                      <a:schemeClr val="tx1"/>
                    </a:solidFill>
                    <a:latin typeface="+mn-lt"/>
                    <a:ea typeface="+mn-ea"/>
                    <a:cs typeface="+mn-cs"/>
                  </a:rPr>
                  <a:t> system </a:t>
                </a:r>
                <a:r>
                  <a:rPr lang="en-GB" sz="1200" b="0" i="0" u="none" strike="noStrike" kern="1200" baseline="0" dirty="0" err="1" smtClean="0">
                    <a:solidFill>
                      <a:schemeClr val="tx1"/>
                    </a:solidFill>
                    <a:latin typeface="+mn-lt"/>
                    <a:ea typeface="+mn-ea"/>
                    <a:cs typeface="+mn-cs"/>
                  </a:rPr>
                  <a:t>symbolau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gyfer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disgrifio</a:t>
                </a:r>
                <a:r>
                  <a:rPr lang="en-GB" sz="1200" b="0" i="0" u="none" strike="noStrike" kern="1200" baseline="0" dirty="0" smtClean="0">
                    <a:solidFill>
                      <a:schemeClr val="tx1"/>
                    </a:solidFill>
                    <a:latin typeface="+mn-lt"/>
                    <a:ea typeface="+mn-ea"/>
                    <a:cs typeface="+mn-cs"/>
                  </a:rPr>
                  <a:t> a </a:t>
                </a:r>
                <a:r>
                  <a:rPr lang="en-GB" sz="1200" b="0" i="0" u="none" strike="noStrike" kern="1200" baseline="0" dirty="0" err="1" smtClean="0">
                    <a:solidFill>
                      <a:schemeClr val="tx1"/>
                    </a:solidFill>
                    <a:latin typeface="+mn-lt"/>
                    <a:ea typeface="+mn-ea"/>
                    <a:cs typeface="+mn-cs"/>
                  </a:rPr>
                  <a:t>chymharu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meintiau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Dyma’r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cysyniad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haniaethol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cyntaf</a:t>
                </a:r>
                <a:r>
                  <a:rPr lang="en-GB" sz="1200" b="0" i="0" u="none" strike="noStrike" kern="1200" baseline="0" dirty="0" smtClean="0">
                    <a:solidFill>
                      <a:schemeClr val="tx1"/>
                    </a:solidFill>
                    <a:latin typeface="+mn-lt"/>
                    <a:ea typeface="+mn-ea"/>
                    <a:cs typeface="+mn-cs"/>
                  </a:rPr>
                  <a:t> y </a:t>
                </a:r>
                <a:r>
                  <a:rPr lang="en-GB" sz="1200" b="0" i="0" u="none" strike="noStrike" kern="1200" baseline="0" dirty="0" err="1" smtClean="0">
                    <a:solidFill>
                      <a:schemeClr val="tx1"/>
                    </a:solidFill>
                    <a:latin typeface="+mn-lt"/>
                    <a:ea typeface="+mn-ea"/>
                    <a:cs typeface="+mn-cs"/>
                  </a:rPr>
                  <a:t>bydd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dysgwyr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dod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ei</a:t>
                </a:r>
                <a:r>
                  <a:rPr lang="en-GB" sz="1200" b="0" i="0" u="none" strike="noStrike" kern="1200" baseline="0" dirty="0" smtClean="0">
                    <a:solidFill>
                      <a:schemeClr val="tx1"/>
                    </a:solidFill>
                    <a:latin typeface="+mn-lt"/>
                    <a:ea typeface="+mn-ea"/>
                    <a:cs typeface="+mn-cs"/>
                  </a:rPr>
                  <a:t> draws </a:t>
                </a:r>
                <a:r>
                  <a:rPr lang="en-GB" sz="1200" b="0" i="0" u="none" strike="noStrike" kern="1200" baseline="0" dirty="0" err="1" smtClean="0">
                    <a:solidFill>
                      <a:schemeClr val="tx1"/>
                    </a:solidFill>
                    <a:latin typeface="+mn-lt"/>
                    <a:ea typeface="+mn-ea"/>
                    <a:cs typeface="+mn-cs"/>
                  </a:rPr>
                  <a:t>ym</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mathemateg</a:t>
                </a:r>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Mae </a:t>
                </a:r>
                <a:r>
                  <a:rPr lang="en-GB" sz="1200" b="0" i="0" u="none" strike="noStrike" kern="1200" baseline="0" dirty="0" err="1" smtClean="0">
                    <a:solidFill>
                      <a:schemeClr val="tx1"/>
                    </a:solidFill>
                    <a:latin typeface="+mn-lt"/>
                    <a:ea typeface="+mn-ea"/>
                    <a:cs typeface="+mn-cs"/>
                  </a:rPr>
                  <a:t>angen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ddisgyblion</a:t>
                </a: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ddeall</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confensiynau'r</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symbolau</a:t>
                </a:r>
                <a:r>
                  <a:rPr lang="en-GB" sz="1200" b="1"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e.e</a:t>
                </a:r>
                <a:r>
                  <a:rPr lang="en-GB" sz="1200" b="0" i="0" u="none" strike="noStrike" kern="1200" baseline="0" dirty="0" smtClean="0">
                    <a:solidFill>
                      <a:schemeClr val="tx1"/>
                    </a:solidFill>
                    <a:latin typeface="+mn-lt"/>
                    <a:ea typeface="+mn-ea"/>
                    <a:cs typeface="+mn-cs"/>
                  </a:rPr>
                  <a:t>. </a:t>
                </a:r>
                <a:r>
                  <a:rPr lang="en-GB" sz="1200" b="0" baseline="0" dirty="0" err="1" smtClean="0">
                    <a:solidFill>
                      <a:schemeClr val="accent1"/>
                    </a:solidFill>
                    <a:latin typeface="KG Red Hands" panose="02000505000000020004" pitchFamily="2" charset="0"/>
                  </a:rPr>
                  <a:t>mae’r</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defnydd</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cywir</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o’r</a:t>
                </a:r>
                <a:r>
                  <a:rPr lang="en-GB" sz="1200" b="0" baseline="0" dirty="0" smtClean="0">
                    <a:solidFill>
                      <a:schemeClr val="accent1"/>
                    </a:solidFill>
                    <a:latin typeface="KG Red Hands" panose="02000505000000020004" pitchFamily="2" charset="0"/>
                  </a:rPr>
                  <a:t> symbol = </a:t>
                </a:r>
                <a:r>
                  <a:rPr lang="en-GB" sz="1200" b="0" baseline="0" dirty="0" err="1" smtClean="0">
                    <a:solidFill>
                      <a:schemeClr val="accent1"/>
                    </a:solidFill>
                    <a:latin typeface="KG Red Hands" panose="02000505000000020004" pitchFamily="2" charset="0"/>
                  </a:rPr>
                  <a:t>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rhywbeth</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sy’n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berthnasol</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i</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pob</a:t>
                </a:r>
                <a:r>
                  <a:rPr lang="en-GB" sz="1200" b="0" baseline="0" dirty="0" smtClean="0">
                    <a:solidFill>
                      <a:schemeClr val="accent1"/>
                    </a:solidFill>
                    <a:latin typeface="KG Red Hands" panose="02000505000000020004" pitchFamily="2" charset="0"/>
                  </a:rPr>
                  <a:t> cam </a:t>
                </a:r>
                <a:r>
                  <a:rPr lang="en-GB" sz="1200" b="0" baseline="0" dirty="0" err="1" smtClean="0">
                    <a:solidFill>
                      <a:schemeClr val="accent1"/>
                    </a:solidFill>
                    <a:latin typeface="KG Red Hands" panose="02000505000000020004" pitchFamily="2" charset="0"/>
                  </a:rPr>
                  <a:t>cynnydd</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gan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ei</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fod</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aml</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cael</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ei</a:t>
                </a:r>
                <a:r>
                  <a:rPr lang="en-GB" sz="1200" b="0" baseline="0" dirty="0" smtClean="0">
                    <a:solidFill>
                      <a:schemeClr val="accent1"/>
                    </a:solidFill>
                    <a:latin typeface="KG Red Hands" panose="02000505000000020004" pitchFamily="2" charset="0"/>
                  </a:rPr>
                  <a:t> gam-</a:t>
                </a:r>
                <a:r>
                  <a:rPr lang="en-GB" sz="1200" b="0" baseline="0" dirty="0" err="1" smtClean="0">
                    <a:solidFill>
                      <a:schemeClr val="accent1"/>
                    </a:solidFill>
                    <a:latin typeface="KG Red Hands" panose="02000505000000020004" pitchFamily="2" charset="0"/>
                  </a:rPr>
                  <a:t>ddefnyddio</a:t>
                </a:r>
                <a:r>
                  <a:rPr lang="en-GB" sz="1200" b="0" baseline="0" dirty="0" smtClean="0">
                    <a:solidFill>
                      <a:schemeClr val="accent1"/>
                    </a:solidFill>
                    <a:latin typeface="KG Red Hands" panose="02000505000000020004" pitchFamily="2"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err="1" smtClean="0">
                    <a:solidFill>
                      <a:schemeClr val="tx1"/>
                    </a:solidFill>
                    <a:latin typeface="+mn-lt"/>
                    <a:ea typeface="+mn-ea"/>
                    <a:cs typeface="+mn-cs"/>
                  </a:rPr>
                  <a:t>Unwaith</a:t>
                </a:r>
                <a:r>
                  <a:rPr lang="en-GB" sz="1200" b="0" i="0" u="none" strike="noStrike" kern="1200" baseline="0" dirty="0" smtClean="0">
                    <a:solidFill>
                      <a:schemeClr val="tx1"/>
                    </a:solidFill>
                    <a:latin typeface="+mn-lt"/>
                    <a:ea typeface="+mn-ea"/>
                    <a:cs typeface="+mn-cs"/>
                  </a:rPr>
                  <a:t> y </a:t>
                </a:r>
                <a:r>
                  <a:rPr lang="en-GB" sz="1200" b="0" i="0" u="none" strike="noStrike" kern="1200" baseline="0" dirty="0" err="1" smtClean="0">
                    <a:solidFill>
                      <a:schemeClr val="tx1"/>
                    </a:solidFill>
                    <a:latin typeface="+mn-lt"/>
                    <a:ea typeface="+mn-ea"/>
                    <a:cs typeface="+mn-cs"/>
                  </a:rPr>
                  <a:t>deallir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confensiynau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defnyddio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symbolau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mae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gofyn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ddisgyblion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fedru</a:t>
                </a:r>
                <a:r>
                  <a:rPr lang="en-GB"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dewis</a:t>
                </a:r>
                <a:r>
                  <a:rPr lang="en-GB" sz="1200" b="1" dirty="0" smtClean="0">
                    <a:solidFill>
                      <a:schemeClr val="accent1"/>
                    </a:solidFill>
                    <a:latin typeface="KG Red Hands" panose="02000505000000020004" pitchFamily="2" charset="0"/>
                  </a:rPr>
                  <a:t> a </a:t>
                </a:r>
                <a:r>
                  <a:rPr lang="en-GB" sz="1200" b="1" dirty="0" err="1" smtClean="0">
                    <a:solidFill>
                      <a:schemeClr val="accent1"/>
                    </a:solidFill>
                    <a:latin typeface="KG Red Hands" panose="02000505000000020004" pitchFamily="2" charset="0"/>
                  </a:rPr>
                  <a:t>defnyddio</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nodiant</a:t>
                </a:r>
                <a:r>
                  <a:rPr lang="en-GB" sz="1200" b="1" dirty="0" smtClean="0">
                    <a:solidFill>
                      <a:schemeClr val="accent1"/>
                    </a:solidFill>
                    <a:latin typeface="KG Red Hands" panose="02000505000000020004" pitchFamily="2" charset="0"/>
                  </a:rPr>
                  <a:t> a </a:t>
                </a:r>
                <a:r>
                  <a:rPr lang="en-GB" sz="1200" b="1" dirty="0" err="1" smtClean="0">
                    <a:solidFill>
                      <a:schemeClr val="accent1"/>
                    </a:solidFill>
                    <a:latin typeface="KG Red Hands" panose="02000505000000020004" pitchFamily="2" charset="0"/>
                  </a:rPr>
                  <a:t>symbolau</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yn</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gywir</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i</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gofnodi</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cyfrifiadau</a:t>
                </a:r>
                <a:r>
                  <a:rPr lang="en-GB" sz="1200" b="1" dirty="0" smtClean="0">
                    <a:solidFill>
                      <a:schemeClr val="accent1"/>
                    </a:solidFill>
                    <a:latin typeface="KG Red Hands" panose="02000505000000020004" pitchFamily="2" charset="0"/>
                  </a:rPr>
                  <a:t>, a </a:t>
                </a:r>
                <a:r>
                  <a:rPr lang="en-GB" sz="1200" b="1" dirty="0" err="1" smtClean="0">
                    <a:solidFill>
                      <a:schemeClr val="accent1"/>
                    </a:solidFill>
                    <a:latin typeface="KG Red Hands" panose="02000505000000020004" pitchFamily="2" charset="0"/>
                  </a:rPr>
                  <a:t>chynnwys</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unedau</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mesur</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priodol</a:t>
                </a:r>
                <a:endParaRPr lang="en-GB" sz="1200" b="1" dirty="0" smtClean="0">
                  <a:solidFill>
                    <a:schemeClr val="accent1"/>
                  </a:solidFill>
                  <a:latin typeface="KG Red Hands" panose="02000505000000020004"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err="1" smtClean="0">
                    <a:solidFill>
                      <a:schemeClr val="accent1"/>
                    </a:solidFill>
                    <a:latin typeface="KG Red Hands" panose="02000505000000020004" pitchFamily="2" charset="0"/>
                  </a:rPr>
                  <a:t>Wrth</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i</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ddisgyblion</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ddatblygu’r</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hyfedredd</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hwn</a:t>
                </a:r>
                <a:r>
                  <a:rPr lang="en-GB" sz="1200" b="0" dirty="0" smtClean="0">
                    <a:solidFill>
                      <a:schemeClr val="accent1"/>
                    </a:solidFill>
                    <a:latin typeface="KG Red Hands" panose="02000505000000020004" pitchFamily="2" charset="0"/>
                  </a:rPr>
                  <a:t>,</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byddan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nhw’n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mynegi</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syniadau</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haniaethol</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gyda’r</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defnydd</a:t>
                </a:r>
                <a:r>
                  <a:rPr lang="en-GB" sz="1200" b="0" baseline="0" dirty="0" smtClean="0">
                    <a:solidFill>
                      <a:schemeClr val="accent1"/>
                    </a:solidFill>
                    <a:latin typeface="KG Red Hands" panose="02000505000000020004" pitchFamily="2" charset="0"/>
                  </a:rPr>
                  <a:t> o </a:t>
                </a:r>
                <a:r>
                  <a:rPr lang="en-GB" sz="1200" b="0" baseline="0" dirty="0" err="1" smtClean="0">
                    <a:solidFill>
                      <a:schemeClr val="accent1"/>
                    </a:solidFill>
                    <a:latin typeface="KG Red Hands" panose="02000505000000020004" pitchFamily="2" charset="0"/>
                  </a:rPr>
                  <a:t>symbolau</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gan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ystyried</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hefyd</a:t>
                </a:r>
                <a:r>
                  <a:rPr lang="en-GB" sz="1200" b="0" baseline="0" dirty="0" smtClean="0">
                    <a:solidFill>
                      <a:schemeClr val="accent1"/>
                    </a:solidFill>
                    <a:latin typeface="KG Red Hands" panose="02000505000000020004" pitchFamily="2" charset="0"/>
                  </a:rPr>
                  <a:t> a </a:t>
                </a:r>
                <a:r>
                  <a:rPr lang="en-GB" sz="1200" b="0" baseline="0" dirty="0" err="1" smtClean="0">
                    <a:solidFill>
                      <a:schemeClr val="accent1"/>
                    </a:solidFill>
                    <a:latin typeface="KG Red Hands" panose="02000505000000020004" pitchFamily="2" charset="0"/>
                  </a:rPr>
                  <a:t>oes</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angen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cynnwys</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unedau</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mesur</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eu</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hatebion</a:t>
                </a:r>
                <a:r>
                  <a:rPr lang="en-GB" sz="1200" b="0" baseline="0" dirty="0" smtClean="0">
                    <a:solidFill>
                      <a:schemeClr val="accent1"/>
                    </a:solidFill>
                    <a:latin typeface="KG Red Hands" panose="02000505000000020004" pitchFamily="2" charset="0"/>
                  </a:rPr>
                  <a:t>.</a:t>
                </a:r>
                <a:endParaRPr lang="en-GB" sz="1200" b="0" dirty="0" smtClean="0">
                  <a:solidFill>
                    <a:schemeClr val="accent1"/>
                  </a:solidFill>
                  <a:latin typeface="KG Red Hands" panose="02000505000000020004"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err="1" smtClean="0">
                    <a:solidFill>
                      <a:schemeClr val="tx1"/>
                    </a:solidFill>
                    <a:latin typeface="+mn-lt"/>
                    <a:ea typeface="+mn-ea"/>
                    <a:cs typeface="+mn-cs"/>
                  </a:rPr>
                  <a:t>Wrth</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ddisgyblion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wneud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cynnydd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dealltwriaeth</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mathemategol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bydd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gofyn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iddyn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nhw</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fod</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yn</a:t>
                </a:r>
                <a:r>
                  <a:rPr lang="en-GB" sz="1200" b="0" i="0" u="none" strike="noStrike" kern="1200" baseline="0" dirty="0" smtClean="0">
                    <a:solidFill>
                      <a:schemeClr val="tx1"/>
                    </a:solidFill>
                    <a:latin typeface="+mn-lt"/>
                    <a:ea typeface="+mn-ea"/>
                    <a:cs typeface="+mn-cs"/>
                  </a:rPr>
                  <a:t> * </a:t>
                </a:r>
                <a:r>
                  <a:rPr lang="en-GB" sz="1200" b="1" i="0" u="none" strike="noStrike" kern="1200" baseline="0" dirty="0" err="1" smtClean="0">
                    <a:solidFill>
                      <a:schemeClr val="tx1"/>
                    </a:solidFill>
                    <a:latin typeface="+mn-lt"/>
                    <a:ea typeface="+mn-ea"/>
                    <a:cs typeface="+mn-cs"/>
                  </a:rPr>
                  <a:t>hyblyg</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wrth</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drin</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amrywiaeth</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gynyddol</a:t>
                </a:r>
                <a:r>
                  <a:rPr lang="en-GB" sz="1200" b="1" i="0" u="none" strike="noStrike" kern="1200" baseline="0" dirty="0" smtClean="0">
                    <a:solidFill>
                      <a:schemeClr val="tx1"/>
                    </a:solidFill>
                    <a:latin typeface="+mn-lt"/>
                    <a:ea typeface="+mn-ea"/>
                    <a:cs typeface="+mn-cs"/>
                  </a:rPr>
                  <a:t> o </a:t>
                </a:r>
                <a:r>
                  <a:rPr lang="en-GB" sz="1200" b="1" i="0" u="none" strike="noStrike" kern="1200" baseline="0" dirty="0" err="1" smtClean="0">
                    <a:solidFill>
                      <a:schemeClr val="tx1"/>
                    </a:solidFill>
                    <a:latin typeface="+mn-lt"/>
                    <a:ea typeface="+mn-ea"/>
                    <a:cs typeface="+mn-cs"/>
                  </a:rPr>
                  <a:t>symbolau</a:t>
                </a:r>
                <a:r>
                  <a:rPr lang="en-GB" sz="1200" b="0" i="0" u="none" strike="noStrike"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Cyn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ddisgyblion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fedru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cyfathrebu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effeithiol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gyda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symbolau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mae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angen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sicrhau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dealltwriaeth</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gadarn</a:t>
                </a:r>
                <a:r>
                  <a:rPr lang="en-GB" sz="1200" b="0" i="0" u="none" strike="noStrike" kern="1200" baseline="0" dirty="0" smtClean="0">
                    <a:solidFill>
                      <a:schemeClr val="tx1"/>
                    </a:solidFill>
                    <a:latin typeface="+mn-lt"/>
                    <a:ea typeface="+mn-ea"/>
                    <a:cs typeface="+mn-cs"/>
                  </a:rPr>
                  <a:t> o </a:t>
                </a:r>
                <a:r>
                  <a:rPr lang="en-GB" sz="1200" b="0" i="0" u="none" strike="noStrike" kern="1200" baseline="0" dirty="0" err="1" smtClean="0">
                    <a:solidFill>
                      <a:schemeClr val="tx1"/>
                    </a:solidFill>
                    <a:latin typeface="+mn-lt"/>
                    <a:ea typeface="+mn-ea"/>
                    <a:cs typeface="+mn-cs"/>
                  </a:rPr>
                  <a:t>ystyr</a:t>
                </a:r>
                <a:r>
                  <a:rPr lang="en-GB" sz="1200" b="0" i="0" u="none" strike="noStrike" kern="1200" baseline="0" dirty="0" smtClean="0">
                    <a:solidFill>
                      <a:schemeClr val="tx1"/>
                    </a:solidFill>
                    <a:latin typeface="+mn-lt"/>
                    <a:ea typeface="+mn-ea"/>
                    <a:cs typeface="+mn-cs"/>
                  </a:rPr>
                  <a:t> y </a:t>
                </a:r>
                <a:r>
                  <a:rPr lang="en-GB" sz="1200" b="0" i="0" u="none" strike="noStrike" kern="1200" baseline="0" dirty="0" err="1" smtClean="0">
                    <a:solidFill>
                      <a:schemeClr val="tx1"/>
                    </a:solidFill>
                    <a:latin typeface="+mn-lt"/>
                    <a:ea typeface="+mn-ea"/>
                    <a:cs typeface="+mn-cs"/>
                  </a:rPr>
                  <a:t>symbolau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hynny</a:t>
                </a:r>
                <a:r>
                  <a:rPr lang="en-GB" sz="1200" b="0" i="0" u="none" strike="noStrike" kern="1200" baseline="0" dirty="0" smtClean="0">
                    <a:solidFill>
                      <a:schemeClr val="tx1"/>
                    </a:solidFill>
                    <a:latin typeface="+mn-lt"/>
                    <a:ea typeface="+mn-ea"/>
                    <a:cs typeface="+mn-cs"/>
                  </a:rPr>
                  <a:t>.</a:t>
                </a:r>
              </a:p>
              <a:p>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Gallwch</a:t>
                </a:r>
                <a:r>
                  <a:rPr lang="en-GB" baseline="0" dirty="0" smtClean="0"/>
                  <a:t> </a:t>
                </a:r>
                <a:r>
                  <a:rPr lang="en-GB" baseline="0" dirty="0" err="1" smtClean="0"/>
                  <a:t>ddysgu</a:t>
                </a:r>
                <a:r>
                  <a:rPr lang="en-GB" baseline="0" dirty="0" smtClean="0"/>
                  <a:t> </a:t>
                </a:r>
                <a:r>
                  <a:rPr lang="en-GB" baseline="0" dirty="0" err="1" smtClean="0"/>
                  <a:t>mwy</a:t>
                </a:r>
                <a:r>
                  <a:rPr lang="en-GB" baseline="0" dirty="0" smtClean="0"/>
                  <a:t> am </a:t>
                </a:r>
                <a:r>
                  <a:rPr lang="en-GB" b="1" baseline="0" dirty="0" err="1" smtClean="0"/>
                  <a:t>Gyfathrebu</a:t>
                </a:r>
                <a:r>
                  <a:rPr lang="en-GB" b="1" baseline="0" dirty="0" smtClean="0"/>
                  <a:t> </a:t>
                </a:r>
                <a:r>
                  <a:rPr lang="en-GB" b="1" baseline="0" dirty="0" err="1" smtClean="0"/>
                  <a:t>gan</a:t>
                </a:r>
                <a:r>
                  <a:rPr lang="en-GB" b="1" baseline="0" dirty="0" smtClean="0"/>
                  <a:t> </a:t>
                </a:r>
                <a:r>
                  <a:rPr lang="en-GB" b="1" baseline="0" dirty="0" err="1" smtClean="0"/>
                  <a:t>ddefnyddio</a:t>
                </a:r>
                <a:r>
                  <a:rPr lang="en-GB" b="1" baseline="0" dirty="0" smtClean="0"/>
                  <a:t> </a:t>
                </a:r>
                <a:r>
                  <a:rPr lang="en-GB" b="1" baseline="0" dirty="0" err="1" smtClean="0"/>
                  <a:t>symbolau</a:t>
                </a:r>
                <a:r>
                  <a:rPr lang="en-GB" b="1" baseline="0" dirty="0" smtClean="0"/>
                  <a:t> </a:t>
                </a:r>
                <a:r>
                  <a:rPr lang="en-GB" b="0" baseline="0" dirty="0" err="1" smtClean="0"/>
                  <a:t>drwy</a:t>
                </a:r>
                <a:r>
                  <a:rPr lang="en-GB" b="0" baseline="0" dirty="0" smtClean="0"/>
                  <a:t> </a:t>
                </a:r>
                <a:r>
                  <a:rPr lang="en-GB" b="0" baseline="0" dirty="0" err="1" smtClean="0"/>
                  <a:t>fynd</a:t>
                </a:r>
                <a:r>
                  <a:rPr lang="en-GB" b="0" baseline="0" dirty="0" smtClean="0"/>
                  <a:t> </a:t>
                </a:r>
                <a:r>
                  <a:rPr lang="en-GB" b="0" baseline="0" dirty="0" err="1" smtClean="0"/>
                  <a:t>i</a:t>
                </a:r>
                <a:r>
                  <a:rPr lang="en-GB" b="0" baseline="0" dirty="0" smtClean="0"/>
                  <a:t> </a:t>
                </a:r>
                <a:r>
                  <a:rPr lang="en-GB" b="0" baseline="0" dirty="0" err="1" smtClean="0"/>
                  <a:t>sesiwn</a:t>
                </a:r>
                <a:r>
                  <a:rPr lang="en-GB" b="0" baseline="0" dirty="0" smtClean="0"/>
                  <a:t> 3c, </a:t>
                </a:r>
                <a:r>
                  <a:rPr lang="en-GB" b="0" baseline="0" dirty="0" err="1" smtClean="0"/>
                  <a:t>ble</a:t>
                </a:r>
                <a:r>
                  <a:rPr lang="en-GB" b="0" baseline="0" dirty="0" smtClean="0"/>
                  <a:t> </a:t>
                </a:r>
                <a:r>
                  <a:rPr lang="en-GB" b="0" baseline="0" dirty="0" err="1" smtClean="0"/>
                  <a:t>fyddwn</a:t>
                </a:r>
                <a:r>
                  <a:rPr lang="en-GB" b="0" baseline="0" dirty="0" smtClean="0"/>
                  <a:t> </a:t>
                </a:r>
                <a:r>
                  <a:rPr lang="en-GB" b="0" baseline="0" dirty="0" err="1" smtClean="0"/>
                  <a:t>yn</a:t>
                </a:r>
                <a:r>
                  <a:rPr lang="en-GB" b="0" baseline="0" dirty="0" smtClean="0"/>
                  <a:t> </a:t>
                </a:r>
                <a:r>
                  <a:rPr lang="en-GB" baseline="0" dirty="0" err="1" smtClean="0"/>
                  <a:t>ymhelaethu</a:t>
                </a:r>
                <a:r>
                  <a:rPr lang="en-GB" baseline="0" dirty="0" smtClean="0"/>
                  <a:t> ac </a:t>
                </a:r>
                <a:r>
                  <a:rPr lang="en-GB" baseline="0" dirty="0" err="1" smtClean="0"/>
                  <a:t>yn</a:t>
                </a:r>
                <a:r>
                  <a:rPr lang="en-GB" baseline="0" dirty="0" smtClean="0"/>
                  <a:t> </a:t>
                </a:r>
                <a:r>
                  <a:rPr lang="en-GB" baseline="0" dirty="0" err="1" smtClean="0"/>
                  <a:t>enghreifftio’r</a:t>
                </a:r>
                <a:r>
                  <a:rPr lang="en-GB" baseline="0" dirty="0" smtClean="0"/>
                  <a:t> </a:t>
                </a:r>
                <a:r>
                  <a:rPr lang="en-GB" baseline="0" dirty="0" err="1" smtClean="0"/>
                  <a:t>nodweddion</a:t>
                </a:r>
                <a:r>
                  <a:rPr lang="en-GB" baseline="0" dirty="0" smtClean="0"/>
                  <a:t> </a:t>
                </a:r>
                <a:r>
                  <a:rPr lang="en-GB" baseline="0" dirty="0" err="1" smtClean="0"/>
                  <a:t>drwy</a:t>
                </a:r>
                <a:r>
                  <a:rPr lang="en-GB" baseline="0" dirty="0" smtClean="0"/>
                  <a:t> </a:t>
                </a:r>
                <a:r>
                  <a:rPr lang="en-GB" baseline="0" dirty="0" err="1" smtClean="0"/>
                  <a:t>ddefnyddio</a:t>
                </a:r>
                <a:r>
                  <a:rPr lang="en-GB" baseline="0" dirty="0" smtClean="0"/>
                  <a:t> </a:t>
                </a:r>
                <a:r>
                  <a:rPr lang="en-GB" baseline="0" dirty="0" err="1" smtClean="0"/>
                  <a:t>gwahanol</a:t>
                </a:r>
                <a:r>
                  <a:rPr lang="en-GB" baseline="0" dirty="0" smtClean="0"/>
                  <a:t> </a:t>
                </a:r>
                <a:r>
                  <a:rPr lang="en-GB" baseline="0" dirty="0" err="1" smtClean="0"/>
                  <a:t>gyd-destunau</a:t>
                </a:r>
                <a:r>
                  <a:rPr lang="en-GB" baseline="0" dirty="0" smtClean="0"/>
                  <a:t>.</a:t>
                </a:r>
                <a:endParaRPr lang="en-GB" dirty="0" smtClean="0"/>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Drwy</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ddewis</a:t>
                </a:r>
                <a:r>
                  <a:rPr lang="en-GB" sz="1200" b="0" i="0" u="none" strike="noStrike" kern="1200" baseline="0" dirty="0" smtClean="0">
                    <a:solidFill>
                      <a:schemeClr val="tx1"/>
                    </a:solidFill>
                    <a:latin typeface="+mn-lt"/>
                    <a:ea typeface="+mn-ea"/>
                    <a:cs typeface="+mn-cs"/>
                  </a:rPr>
                  <a:t> a </a:t>
                </a:r>
                <a:r>
                  <a:rPr lang="en-GB" sz="1200" b="0" i="0" u="none" strike="noStrike" kern="1200" baseline="0" dirty="0" err="1" smtClean="0">
                    <a:solidFill>
                      <a:schemeClr val="tx1"/>
                    </a:solidFill>
                    <a:latin typeface="+mn-lt"/>
                    <a:ea typeface="+mn-ea"/>
                    <a:cs typeface="+mn-cs"/>
                  </a:rPr>
                  <a:t>defnyddio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symbolau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yn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gywir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gellir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ddisgrifio</a:t>
                </a:r>
                <a:r>
                  <a:rPr lang="en-GB" sz="1200" b="0" i="0" u="none" strike="noStrike"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1"/>
                    </a:solidFill>
                    <a:latin typeface="KG Red Hands" panose="02000505000000020004" pitchFamily="2" charset="0"/>
                  </a:rPr>
                  <a:t>*</a:t>
                </a:r>
                <a:r>
                  <a:rPr lang="en-GB" sz="1200" b="1" dirty="0" err="1" smtClean="0">
                    <a:solidFill>
                      <a:schemeClr val="accent1"/>
                    </a:solidFill>
                    <a:latin typeface="KG Red Hands" panose="02000505000000020004" pitchFamily="2" charset="0"/>
                  </a:rPr>
                  <a:t>Esbonio</a:t>
                </a:r>
                <a:r>
                  <a:rPr lang="en-GB" sz="1200" b="1" dirty="0" smtClean="0">
                    <a:solidFill>
                      <a:schemeClr val="accent1"/>
                    </a:solidFill>
                    <a:latin typeface="KG Red Hands" panose="02000505000000020004" pitchFamily="2" charset="0"/>
                  </a:rPr>
                  <a:t> a </a:t>
                </a:r>
                <a:r>
                  <a:rPr lang="en-GB" sz="1200" b="1" dirty="0" err="1" smtClean="0">
                    <a:solidFill>
                      <a:schemeClr val="accent1"/>
                    </a:solidFill>
                    <a:latin typeface="KG Red Hands" panose="02000505000000020004" pitchFamily="2" charset="0"/>
                  </a:rPr>
                  <a:t>mynegi</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syniadau</a:t>
                </a:r>
                <a:r>
                  <a:rPr lang="en-GB" sz="1200" b="1" dirty="0" smtClean="0">
                    <a:solidFill>
                      <a:schemeClr val="accent1"/>
                    </a:solidFill>
                    <a:latin typeface="KG Red Hands" panose="02000505000000020004" pitchFamily="2" charset="0"/>
                  </a:rPr>
                  <a:t> </a:t>
                </a:r>
                <a:r>
                  <a:rPr lang="en-GB" sz="1200" b="0" dirty="0" smtClean="0">
                    <a:solidFill>
                      <a:schemeClr val="accent1"/>
                    </a:solidFill>
                    <a:latin typeface="KG Red Hands" panose="02000505000000020004" pitchFamily="2" charset="0"/>
                  </a:rPr>
                  <a:t>(</a:t>
                </a:r>
                <a:r>
                  <a:rPr lang="en-GB" sz="1200" b="0" dirty="0" err="1" smtClean="0">
                    <a:solidFill>
                      <a:schemeClr val="accent1"/>
                    </a:solidFill>
                    <a:latin typeface="KG Red Hands" panose="02000505000000020004" pitchFamily="2" charset="0"/>
                  </a:rPr>
                  <a:t>wrth</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ddewis</a:t>
                </a:r>
                <a:r>
                  <a:rPr lang="en-GB" sz="1200" b="0" dirty="0" smtClean="0">
                    <a:solidFill>
                      <a:schemeClr val="accent1"/>
                    </a:solidFill>
                    <a:latin typeface="KG Red Hands" panose="02000505000000020004" pitchFamily="2" charset="0"/>
                  </a:rPr>
                  <a:t> a </a:t>
                </a:r>
                <a:r>
                  <a:rPr lang="en-GB" sz="1200" b="0" dirty="0" err="1" smtClean="0">
                    <a:solidFill>
                      <a:schemeClr val="accent1"/>
                    </a:solidFill>
                    <a:latin typeface="KG Red Hands" panose="02000505000000020004" pitchFamily="2" charset="0"/>
                  </a:rPr>
                  <a:t>defnyddio</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symbolau</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yn</a:t>
                </a:r>
                <a:r>
                  <a:rPr lang="en-GB" sz="1200" b="0" dirty="0" smtClean="0">
                    <a:solidFill>
                      <a:schemeClr val="accent1"/>
                    </a:solidFill>
                    <a:latin typeface="KG Red Hands" panose="02000505000000020004" pitchFamily="2" charset="0"/>
                  </a:rPr>
                  <a:t> </a:t>
                </a:r>
                <a:r>
                  <a:rPr lang="en-GB" sz="1200" b="0" dirty="0" err="1" smtClean="0">
                    <a:solidFill>
                      <a:schemeClr val="accent1"/>
                    </a:solidFill>
                    <a:latin typeface="KG Red Hands" panose="02000505000000020004" pitchFamily="2" charset="0"/>
                  </a:rPr>
                  <a:t>gywir</a:t>
                </a:r>
                <a:r>
                  <a:rPr lang="en-GB" sz="1200" b="0"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yn</a:t>
                </a:r>
                <a:r>
                  <a:rPr lang="en-GB" sz="1200" b="1" dirty="0" smtClean="0">
                    <a:solidFill>
                      <a:schemeClr val="accent1"/>
                    </a:solidFill>
                    <a:latin typeface="KG Red Hands" panose="02000505000000020004" pitchFamily="2" charset="0"/>
                  </a:rPr>
                  <a:t> </a:t>
                </a:r>
                <a:r>
                  <a:rPr lang="en-GB" sz="1200" b="1" dirty="0" err="1" smtClean="0">
                    <a:solidFill>
                      <a:schemeClr val="accent1"/>
                    </a:solidFill>
                    <a:latin typeface="KG Red Hands" panose="02000505000000020004" pitchFamily="2" charset="0"/>
                  </a:rPr>
                  <a:t>gynnil</a:t>
                </a:r>
                <a:r>
                  <a:rPr lang="en-GB" sz="1200" b="1" dirty="0" smtClean="0">
                    <a:solidFill>
                      <a:schemeClr val="accent1"/>
                    </a:solidFill>
                    <a:latin typeface="KG Red Hands" panose="02000505000000020004" pitchFamily="2" charset="0"/>
                  </a:rPr>
                  <a:t> </a:t>
                </a:r>
                <a:r>
                  <a:rPr lang="en-GB" sz="1200" b="0" dirty="0" smtClean="0">
                    <a:solidFill>
                      <a:schemeClr val="accent1"/>
                    </a:solidFill>
                    <a:latin typeface="KG Red Hands" panose="02000505000000020004" pitchFamily="2" charset="0"/>
                  </a:rPr>
                  <a:t>(succinctly) </a:t>
                </a:r>
                <a:r>
                  <a:rPr lang="en-GB" sz="1200" b="0" dirty="0" err="1" smtClean="0">
                    <a:solidFill>
                      <a:schemeClr val="accent1"/>
                    </a:solidFill>
                    <a:latin typeface="KG Red Hands" panose="02000505000000020004" pitchFamily="2" charset="0"/>
                  </a:rPr>
                  <a:t>e.e</a:t>
                </a:r>
                <a:r>
                  <a:rPr lang="en-GB" sz="1200" b="0" dirty="0" smtClean="0">
                    <a:solidFill>
                      <a:schemeClr val="accent1"/>
                    </a:solidFill>
                    <a:latin typeface="KG Red Hands" panose="02000505000000020004" pitchFamily="2" charset="0"/>
                  </a:rPr>
                  <a:t>.</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dangos</a:t>
                </a:r>
                <a:r>
                  <a:rPr lang="en-GB" sz="1200" b="0" baseline="0" dirty="0" smtClean="0">
                    <a:solidFill>
                      <a:schemeClr val="accent1"/>
                    </a:solidFill>
                    <a:latin typeface="KG Red Hands" panose="02000505000000020004" pitchFamily="2" charset="0"/>
                  </a:rPr>
                  <a:t> bod 6 + 6 + 6 </a:t>
                </a:r>
                <a:r>
                  <a:rPr lang="en-GB" sz="1200" b="0" baseline="0" dirty="0" err="1" smtClean="0">
                    <a:solidFill>
                      <a:schemeClr val="accent1"/>
                    </a:solidFill>
                    <a:latin typeface="KG Red Hands" panose="02000505000000020004" pitchFamily="2" charset="0"/>
                  </a:rPr>
                  <a:t>yn</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gyfwerth</a:t>
                </a:r>
                <a:r>
                  <a:rPr lang="en-GB" sz="1200" b="0" baseline="0" dirty="0" smtClean="0">
                    <a:solidFill>
                      <a:schemeClr val="accent1"/>
                    </a:solidFill>
                    <a:latin typeface="KG Red Hands" panose="02000505000000020004" pitchFamily="2" charset="0"/>
                  </a:rPr>
                  <a:t> â 3 x 6, </a:t>
                </a:r>
                <a:r>
                  <a:rPr lang="en-GB" sz="1200" b="0" baseline="0" dirty="0" err="1" smtClean="0">
                    <a:solidFill>
                      <a:schemeClr val="accent1"/>
                    </a:solidFill>
                    <a:latin typeface="KG Red Hands" panose="02000505000000020004" pitchFamily="2" charset="0"/>
                  </a:rPr>
                  <a:t>neu</a:t>
                </a:r>
                <a:r>
                  <a:rPr lang="en-GB" sz="1200" b="0" baseline="0" dirty="0" smtClean="0">
                    <a:solidFill>
                      <a:schemeClr val="accent1"/>
                    </a:solidFill>
                    <a:latin typeface="KG Red Hands" panose="02000505000000020004" pitchFamily="2" charset="0"/>
                  </a:rPr>
                  <a:t> 6 x 3; </a:t>
                </a:r>
                <a:r>
                  <a:rPr lang="en-GB" sz="1200" b="0" baseline="0" dirty="0" err="1" smtClean="0">
                    <a:solidFill>
                      <a:schemeClr val="accent1"/>
                    </a:solidFill>
                    <a:latin typeface="KG Red Hands" panose="02000505000000020004" pitchFamily="2" charset="0"/>
                  </a:rPr>
                  <a:t>neu</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ffurfio</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mynegiant</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wrth</a:t>
                </a:r>
                <a:r>
                  <a:rPr lang="en-GB" sz="1200" b="0" baseline="0" dirty="0" smtClean="0">
                    <a:solidFill>
                      <a:schemeClr val="accent1"/>
                    </a:solidFill>
                    <a:latin typeface="KG Red Hands" panose="02000505000000020004" pitchFamily="2" charset="0"/>
                  </a:rPr>
                  <a:t> </a:t>
                </a:r>
                <a:r>
                  <a:rPr lang="en-GB" sz="1200" b="0" baseline="0" dirty="0" err="1" smtClean="0">
                    <a:solidFill>
                      <a:schemeClr val="accent1"/>
                    </a:solidFill>
                    <a:latin typeface="KG Red Hands" panose="02000505000000020004" pitchFamily="2" charset="0"/>
                  </a:rPr>
                  <a:t>ddatrys</a:t>
                </a:r>
                <a:r>
                  <a:rPr lang="en-GB" sz="1200" b="0" baseline="0" dirty="0" smtClean="0">
                    <a:solidFill>
                      <a:schemeClr val="accent1"/>
                    </a:solidFill>
                    <a:latin typeface="KG Red Hands" panose="02000505000000020004" pitchFamily="2" charset="0"/>
                  </a:rPr>
                  <a:t> problem </a:t>
                </a:r>
                <a:r>
                  <a:rPr lang="en-GB" sz="1200" b="0" baseline="0" dirty="0" err="1" smtClean="0">
                    <a:solidFill>
                      <a:schemeClr val="accent1"/>
                    </a:solidFill>
                    <a:latin typeface="KG Red Hands" panose="02000505000000020004" pitchFamily="2" charset="0"/>
                  </a:rPr>
                  <a:t>geiriol</a:t>
                </a:r>
                <a:r>
                  <a:rPr lang="en-GB" sz="1200" b="0" baseline="0" dirty="0" smtClean="0">
                    <a:solidFill>
                      <a:schemeClr val="accent1"/>
                    </a:solidFill>
                    <a:latin typeface="KG Red Hands" panose="02000505000000020004" pitchFamily="2" charset="0"/>
                  </a:rPr>
                  <a:t>; </a:t>
                </a:r>
                <a:endParaRPr lang="en-GB" sz="1200" b="0" dirty="0" smtClean="0">
                  <a:solidFill>
                    <a:schemeClr val="accent1"/>
                  </a:solidFill>
                  <a:latin typeface="KG Red Hands" panose="02000505000000020004" pitchFamily="2" charset="0"/>
                </a:endParaRPr>
              </a:p>
              <a:p>
                <a:endParaRPr lang="en-GB" sz="1200" b="0" i="0" u="none" strike="noStrike" kern="1200" baseline="0" dirty="0" smtClean="0">
                  <a:solidFill>
                    <a:schemeClr val="tx1"/>
                  </a:solidFill>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1E38F-1DBE-4E50-B572-C4B1A27452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119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1E38F-1DBE-4E50-B572-C4B1A27452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2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61E38F-1DBE-4E50-B572-C4B1A27452DF}" type="slidenum">
              <a:rPr lang="en-GB" smtClean="0"/>
              <a:t>5</a:t>
            </a:fld>
            <a:endParaRPr lang="en-GB"/>
          </a:p>
        </p:txBody>
      </p:sp>
    </p:spTree>
    <p:extLst>
      <p:ext uri="{BB962C8B-B14F-4D97-AF65-F5344CB8AC3E}">
        <p14:creationId xmlns:p14="http://schemas.microsoft.com/office/powerpoint/2010/main" val="178632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2379E-9F9F-4268-8A94-7F589F9049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4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1E38F-1DBE-4E50-B572-C4B1A27452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65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62379E-9F9F-4268-8A94-7F589F90491E}" type="slidenum">
              <a:rPr lang="en-GB" smtClean="0"/>
              <a:t>10</a:t>
            </a:fld>
            <a:endParaRPr lang="en-GB"/>
          </a:p>
        </p:txBody>
      </p:sp>
    </p:spTree>
    <p:extLst>
      <p:ext uri="{BB962C8B-B14F-4D97-AF65-F5344CB8AC3E}">
        <p14:creationId xmlns:p14="http://schemas.microsoft.com/office/powerpoint/2010/main" val="197197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61E38F-1DBE-4E50-B572-C4B1A27452DF}" type="slidenum">
              <a:rPr lang="en-GB" smtClean="0"/>
              <a:t>11</a:t>
            </a:fld>
            <a:endParaRPr lang="en-GB"/>
          </a:p>
        </p:txBody>
      </p:sp>
    </p:spTree>
    <p:extLst>
      <p:ext uri="{BB962C8B-B14F-4D97-AF65-F5344CB8AC3E}">
        <p14:creationId xmlns:p14="http://schemas.microsoft.com/office/powerpoint/2010/main" val="3964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AB9113-0891-4E7F-83AA-595EDCF3AC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84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E22558F-E449-46E7-82A1-123D1552808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104062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22558F-E449-46E7-82A1-123D1552808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46240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22558F-E449-46E7-82A1-123D1552808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349300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8616AE-BFDF-4301-BFAA-BDA6082D0316}"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70776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8616AE-BFDF-4301-BFAA-BDA6082D0316}"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102990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8616AE-BFDF-4301-BFAA-BDA6082D0316}"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337965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8616AE-BFDF-4301-BFAA-BDA6082D0316}"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177109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8616AE-BFDF-4301-BFAA-BDA6082D0316}" type="datetimeFigureOut">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83606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8616AE-BFDF-4301-BFAA-BDA6082D0316}" type="datetimeFigureOut">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1315863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616AE-BFDF-4301-BFAA-BDA6082D0316}" type="datetimeFigureOut">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1445504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8616AE-BFDF-4301-BFAA-BDA6082D0316}"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227008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22558F-E449-46E7-82A1-123D1552808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4142673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8616AE-BFDF-4301-BFAA-BDA6082D0316}"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175151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8616AE-BFDF-4301-BFAA-BDA6082D0316}"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278252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8616AE-BFDF-4301-BFAA-BDA6082D0316}"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03EC3-2577-4D7F-BA47-0A742A0F5F0C}" type="slidenum">
              <a:rPr lang="en-GB" smtClean="0"/>
              <a:t>‹#›</a:t>
            </a:fld>
            <a:endParaRPr lang="en-GB"/>
          </a:p>
        </p:txBody>
      </p:sp>
    </p:spTree>
    <p:extLst>
      <p:ext uri="{BB962C8B-B14F-4D97-AF65-F5344CB8AC3E}">
        <p14:creationId xmlns:p14="http://schemas.microsoft.com/office/powerpoint/2010/main" val="271626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lank Canvas">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56F9E32-0B10-4623-B6B8-6F9D72B35CE2}"/>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4" name="Rectangle 7">
            <a:extLst>
              <a:ext uri="{FF2B5EF4-FFF2-40B4-BE49-F238E27FC236}">
                <a16:creationId xmlns:a16="http://schemas.microsoft.com/office/drawing/2014/main" id="{F1A950DC-237F-4015-A842-AA78A54413FC}"/>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6" name="Rectangle 8">
            <a:extLst>
              <a:ext uri="{FF2B5EF4-FFF2-40B4-BE49-F238E27FC236}">
                <a16:creationId xmlns:a16="http://schemas.microsoft.com/office/drawing/2014/main" id="{E388FED4-2189-481A-A3AA-8A865B4E0C5D}"/>
              </a:ext>
            </a:extLst>
          </p:cNvPr>
          <p:cNvSpPr>
            <a:spLocks noChangeArrowheads="1"/>
          </p:cNvSpPr>
          <p:nvPr userDrawn="1"/>
        </p:nvSpPr>
        <p:spPr bwMode="auto">
          <a:xfrm>
            <a:off x="3165475" y="6488113"/>
            <a:ext cx="28130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5"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defTabSz="898525">
              <a:tabLst>
                <a:tab pos="3136900" algn="l"/>
              </a:tabLst>
              <a:defRPr sz="2800">
                <a:solidFill>
                  <a:schemeClr val="tx1"/>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4270046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3D173C1-84A0-43E1-9BAF-B9FE5B3DEB4C}"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4073625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D173C1-84A0-43E1-9BAF-B9FE5B3DEB4C}"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787047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D173C1-84A0-43E1-9BAF-B9FE5B3DEB4C}"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304153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3D173C1-84A0-43E1-9BAF-B9FE5B3DEB4C}"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469622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3D173C1-84A0-43E1-9BAF-B9FE5B3DEB4C}" type="datetimeFigureOut">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1466328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3D173C1-84A0-43E1-9BAF-B9FE5B3DEB4C}" type="datetimeFigureOut">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209181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E22558F-E449-46E7-82A1-123D1552808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3806356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73C1-84A0-43E1-9BAF-B9FE5B3DEB4C}" type="datetimeFigureOut">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3755455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3D173C1-84A0-43E1-9BAF-B9FE5B3DEB4C}"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80626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3D173C1-84A0-43E1-9BAF-B9FE5B3DEB4C}"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769560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D173C1-84A0-43E1-9BAF-B9FE5B3DEB4C}"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2048602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D173C1-84A0-43E1-9BAF-B9FE5B3DEB4C}"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1BA82-B35A-4EDE-B152-CD24A665DB23}" type="slidenum">
              <a:rPr lang="en-GB" smtClean="0"/>
              <a:t>‹#›</a:t>
            </a:fld>
            <a:endParaRPr lang="en-GB"/>
          </a:p>
        </p:txBody>
      </p:sp>
    </p:spTree>
    <p:extLst>
      <p:ext uri="{BB962C8B-B14F-4D97-AF65-F5344CB8AC3E}">
        <p14:creationId xmlns:p14="http://schemas.microsoft.com/office/powerpoint/2010/main" val="1483272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F154-A5E8-45C0-463B-9787BC7E14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393D29-6B90-B1E0-B2FD-76E8E6FE54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A57ECA-570F-D21B-3C31-B4804C2FB819}"/>
              </a:ext>
            </a:extLst>
          </p:cNvPr>
          <p:cNvSpPr>
            <a:spLocks noGrp="1"/>
          </p:cNvSpPr>
          <p:nvPr>
            <p:ph type="dt" sz="half" idx="10"/>
          </p:nvPr>
        </p:nvSpPr>
        <p:spPr/>
        <p:txBody>
          <a:bodyPr/>
          <a:lstStyle/>
          <a:p>
            <a:pPr>
              <a:defRPr/>
            </a:pPr>
            <a:fld id="{024E9444-487F-B249-B973-4F581D40BB87}" type="datetimeFigureOut">
              <a:rPr lang="en-GB" smtClean="0"/>
              <a:pPr>
                <a:defRPr/>
              </a:pPr>
              <a:t>04/06/2025</a:t>
            </a:fld>
            <a:endParaRPr lang="en-GB"/>
          </a:p>
        </p:txBody>
      </p:sp>
      <p:sp>
        <p:nvSpPr>
          <p:cNvPr id="5" name="Footer Placeholder 4">
            <a:extLst>
              <a:ext uri="{FF2B5EF4-FFF2-40B4-BE49-F238E27FC236}">
                <a16:creationId xmlns:a16="http://schemas.microsoft.com/office/drawing/2014/main" id="{5F6E1811-5CA0-0604-E49F-C8998352590B}"/>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B402719A-7B21-5D0B-89DE-55D9CE34FF4E}"/>
              </a:ext>
            </a:extLst>
          </p:cNvPr>
          <p:cNvSpPr>
            <a:spLocks noGrp="1"/>
          </p:cNvSpPr>
          <p:nvPr>
            <p:ph type="sldNum" sz="quarter" idx="12"/>
          </p:nvPr>
        </p:nvSpPr>
        <p:spPr/>
        <p:txBody>
          <a:bodyPr/>
          <a:lstStyle/>
          <a:p>
            <a:pPr>
              <a:defRPr/>
            </a:pPr>
            <a:fld id="{85C45695-91E0-F347-AE0B-5856BBB23D42}" type="slidenum">
              <a:rPr lang="en-GB" smtClean="0"/>
              <a:pPr>
                <a:defRPr/>
              </a:pPr>
              <a:t>‹#›</a:t>
            </a:fld>
            <a:endParaRPr lang="en-GB"/>
          </a:p>
        </p:txBody>
      </p:sp>
    </p:spTree>
    <p:extLst>
      <p:ext uri="{BB962C8B-B14F-4D97-AF65-F5344CB8AC3E}">
        <p14:creationId xmlns:p14="http://schemas.microsoft.com/office/powerpoint/2010/main" val="1820492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6002C-57FB-4F16-9A00-DE2465697822}" type="datetimeFigureOut">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84EC2B-3EBD-41C6-9186-2F71A427F1E1}" type="slidenum">
              <a:rPr lang="en-GB" smtClean="0"/>
              <a:t>‹#›</a:t>
            </a:fld>
            <a:endParaRPr lang="en-GB"/>
          </a:p>
        </p:txBody>
      </p:sp>
    </p:spTree>
    <p:extLst>
      <p:ext uri="{BB962C8B-B14F-4D97-AF65-F5344CB8AC3E}">
        <p14:creationId xmlns:p14="http://schemas.microsoft.com/office/powerpoint/2010/main" val="232674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E22558F-E449-46E7-82A1-123D15528084}"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160456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E22558F-E449-46E7-82A1-123D15528084}" type="datetimeFigureOut">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251746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E22558F-E449-46E7-82A1-123D15528084}" type="datetimeFigureOut">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297114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2558F-E449-46E7-82A1-123D15528084}" type="datetimeFigureOut">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264001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22558F-E449-46E7-82A1-123D15528084}"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190673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22558F-E449-46E7-82A1-123D15528084}"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497D7B-20E9-4F3D-9E12-96D9C6195F27}" type="slidenum">
              <a:rPr lang="en-GB" smtClean="0"/>
              <a:t>‹#›</a:t>
            </a:fld>
            <a:endParaRPr lang="en-GB"/>
          </a:p>
        </p:txBody>
      </p:sp>
    </p:spTree>
    <p:extLst>
      <p:ext uri="{BB962C8B-B14F-4D97-AF65-F5344CB8AC3E}">
        <p14:creationId xmlns:p14="http://schemas.microsoft.com/office/powerpoint/2010/main" val="13606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2558F-E449-46E7-82A1-123D15528084}" type="datetimeFigureOut">
              <a:rPr lang="en-GB" smtClean="0"/>
              <a:t>04/06/2025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97D7B-20E9-4F3D-9E12-96D9C6195F27}" type="slidenum">
              <a:rPr lang="en-GB" smtClean="0"/>
              <a:t>‹#›</a:t>
            </a:fld>
            <a:endParaRPr lang="en-GB"/>
          </a:p>
        </p:txBody>
      </p:sp>
    </p:spTree>
    <p:extLst>
      <p:ext uri="{BB962C8B-B14F-4D97-AF65-F5344CB8AC3E}">
        <p14:creationId xmlns:p14="http://schemas.microsoft.com/office/powerpoint/2010/main" val="1989833436"/>
      </p:ext>
    </p:extLst>
  </p:cSld>
  <p:clrMap bg1="lt1" tx1="dk1" bg2="lt2" tx2="dk2" accent1="accent1" accent2="accent2" accent3="accent3" accent4="accent4" accent5="accent5" accent6="accent6" hlink="hlink" folHlink="folHlink"/>
  <p:sldLayoutIdLst>
    <p:sldLayoutId id="2147483661" r:id="rId1"/>
    <p:sldLayoutId id="2147483725" r:id="rId2"/>
    <p:sldLayoutId id="2147483726"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616AE-BFDF-4301-BFAA-BDA6082D0316}" type="datetimeFigureOut">
              <a:rPr lang="en-GB" smtClean="0"/>
              <a:t>04/06/2025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03EC3-2577-4D7F-BA47-0A742A0F5F0C}" type="slidenum">
              <a:rPr lang="en-GB" smtClean="0"/>
              <a:t>‹#›</a:t>
            </a:fld>
            <a:endParaRPr lang="en-GB"/>
          </a:p>
        </p:txBody>
      </p:sp>
    </p:spTree>
    <p:extLst>
      <p:ext uri="{BB962C8B-B14F-4D97-AF65-F5344CB8AC3E}">
        <p14:creationId xmlns:p14="http://schemas.microsoft.com/office/powerpoint/2010/main" val="1886135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73C1-84A0-43E1-9BAF-B9FE5B3DEB4C}" type="datetimeFigureOut">
              <a:rPr lang="en-GB" smtClean="0"/>
              <a:t>04/06/2025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1BA82-B35A-4EDE-B152-CD24A665DB23}" type="slidenum">
              <a:rPr lang="en-GB" smtClean="0"/>
              <a:t>‹#›</a:t>
            </a:fld>
            <a:endParaRPr lang="en-GB"/>
          </a:p>
        </p:txBody>
      </p:sp>
    </p:spTree>
    <p:extLst>
      <p:ext uri="{BB962C8B-B14F-4D97-AF65-F5344CB8AC3E}">
        <p14:creationId xmlns:p14="http://schemas.microsoft.com/office/powerpoint/2010/main" val="9671456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91626-6437-CFEE-35D4-CA2A25514A8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04CEC5-25FA-B3EB-2DE4-7669E1A076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6C8D9F-582E-1FE4-19F7-39D79B7E29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ACC7765-8642-D049-9B7D-9CD154E8F9D0}" type="datetimeFigureOut">
              <a:rPr lang="en-GB" smtClean="0"/>
              <a:pPr>
                <a:defRPr/>
              </a:pPr>
              <a:t>04/06/2025</a:t>
            </a:fld>
            <a:endParaRPr lang="en-GB"/>
          </a:p>
        </p:txBody>
      </p:sp>
      <p:sp>
        <p:nvSpPr>
          <p:cNvPr id="5" name="Footer Placeholder 4">
            <a:extLst>
              <a:ext uri="{FF2B5EF4-FFF2-40B4-BE49-F238E27FC236}">
                <a16:creationId xmlns:a16="http://schemas.microsoft.com/office/drawing/2014/main" id="{CB9580C5-A873-F451-A637-407B2B6E42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AE39529-58E7-276D-4E9C-8EB940D04D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95DF880-181C-1448-A4AC-E81C36742651}" type="slidenum">
              <a:rPr lang="en-GB" smtClean="0"/>
              <a:pPr>
                <a:defRPr/>
              </a:pPr>
              <a:t>‹#›</a:t>
            </a:fld>
            <a:endParaRPr lang="en-GB"/>
          </a:p>
        </p:txBody>
      </p:sp>
    </p:spTree>
    <p:extLst>
      <p:ext uri="{BB962C8B-B14F-4D97-AF65-F5344CB8AC3E}">
        <p14:creationId xmlns:p14="http://schemas.microsoft.com/office/powerpoint/2010/main" val="177337006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E6002C-57FB-4F16-9A00-DE2465697822}" type="datetimeFigureOut">
              <a:rPr lang="en-GB" smtClean="0"/>
              <a:t>04/06/2025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84EC2B-3EBD-41C6-9186-2F71A427F1E1}" type="slidenum">
              <a:rPr lang="en-GB" smtClean="0"/>
              <a:t>‹#›</a:t>
            </a:fld>
            <a:endParaRPr lang="en-GB"/>
          </a:p>
        </p:txBody>
      </p:sp>
    </p:spTree>
    <p:extLst>
      <p:ext uri="{BB962C8B-B14F-4D97-AF65-F5344CB8AC3E}">
        <p14:creationId xmlns:p14="http://schemas.microsoft.com/office/powerpoint/2010/main" val="222900169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9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4.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1.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269" y="1489888"/>
            <a:ext cx="4601340" cy="992579"/>
          </a:xfrm>
          <a:prstGeom prst="rect">
            <a:avLst/>
          </a:prstGeom>
        </p:spPr>
        <p:txBody>
          <a:bodyPr wrap="square">
            <a:spAutoFit/>
          </a:bodyPr>
          <a:lstStyle/>
          <a:p>
            <a:pPr algn="ctr"/>
            <a:r>
              <a:rPr lang="en-GB" sz="1950" b="1" dirty="0">
                <a:solidFill>
                  <a:srgbClr val="C00000"/>
                </a:solidFill>
              </a:rPr>
              <a:t>Understanding of concepts and ideas and explaining how they connect and relate across the Area</a:t>
            </a:r>
          </a:p>
        </p:txBody>
      </p:sp>
      <p:sp>
        <p:nvSpPr>
          <p:cNvPr id="3" name="Rectangle 2"/>
          <p:cNvSpPr/>
          <p:nvPr/>
        </p:nvSpPr>
        <p:spPr>
          <a:xfrm>
            <a:off x="6106092" y="2521794"/>
            <a:ext cx="2426891" cy="1892826"/>
          </a:xfrm>
          <a:prstGeom prst="rect">
            <a:avLst/>
          </a:prstGeom>
        </p:spPr>
        <p:txBody>
          <a:bodyPr wrap="square">
            <a:spAutoFit/>
          </a:bodyPr>
          <a:lstStyle/>
          <a:p>
            <a:pPr algn="ctr"/>
            <a:r>
              <a:rPr lang="en-GB" sz="1950" b="1" dirty="0">
                <a:solidFill>
                  <a:schemeClr val="accent4">
                    <a:lumMod val="75000"/>
                  </a:schemeClr>
                </a:solidFill>
              </a:rPr>
              <a:t>Understanding and using the conventions of symbols to communicate meaning </a:t>
            </a:r>
          </a:p>
        </p:txBody>
      </p:sp>
      <p:sp>
        <p:nvSpPr>
          <p:cNvPr id="6" name="Rectangle 5"/>
          <p:cNvSpPr/>
          <p:nvPr/>
        </p:nvSpPr>
        <p:spPr>
          <a:xfrm>
            <a:off x="147011" y="4929888"/>
            <a:ext cx="3096117" cy="1292662"/>
          </a:xfrm>
          <a:prstGeom prst="rect">
            <a:avLst/>
          </a:prstGeom>
        </p:spPr>
        <p:txBody>
          <a:bodyPr wrap="square">
            <a:spAutoFit/>
          </a:bodyPr>
          <a:lstStyle/>
          <a:p>
            <a:pPr algn="ctr"/>
            <a:r>
              <a:rPr lang="en-GB" sz="1950" b="1" dirty="0">
                <a:solidFill>
                  <a:srgbClr val="00B0F0"/>
                </a:solidFill>
              </a:rPr>
              <a:t>Understanding relationships between and within concepts to be able to justify and give proof  </a:t>
            </a:r>
            <a:endParaRPr lang="en-US" sz="1950" b="1" dirty="0">
              <a:solidFill>
                <a:srgbClr val="00B0F0"/>
              </a:solidFill>
            </a:endParaRPr>
          </a:p>
        </p:txBody>
      </p:sp>
      <p:sp>
        <p:nvSpPr>
          <p:cNvPr id="8" name="Rectangle 7"/>
          <p:cNvSpPr/>
          <p:nvPr/>
        </p:nvSpPr>
        <p:spPr>
          <a:xfrm>
            <a:off x="472908" y="2853020"/>
            <a:ext cx="2329888" cy="992219"/>
          </a:xfrm>
          <a:prstGeom prst="rect">
            <a:avLst/>
          </a:prstGeom>
        </p:spPr>
        <p:txBody>
          <a:bodyPr wrap="square">
            <a:spAutoFit/>
          </a:bodyPr>
          <a:lstStyle/>
          <a:p>
            <a:pPr lvl="0" algn="ctr" defTabSz="685800">
              <a:defRPr/>
            </a:pPr>
            <a:r>
              <a:rPr lang="en-GB" sz="1950" b="1" dirty="0">
                <a:solidFill>
                  <a:srgbClr val="CC00CC"/>
                </a:solidFill>
              </a:rPr>
              <a:t>Building a range of strategies to solve and pose problems </a:t>
            </a:r>
          </a:p>
        </p:txBody>
      </p:sp>
      <p:sp>
        <p:nvSpPr>
          <p:cNvPr id="9" name="Rectangle 8"/>
          <p:cNvSpPr/>
          <p:nvPr/>
        </p:nvSpPr>
        <p:spPr>
          <a:xfrm>
            <a:off x="5900873" y="4791389"/>
            <a:ext cx="2837330" cy="1569661"/>
          </a:xfrm>
          <a:prstGeom prst="rect">
            <a:avLst/>
          </a:prstGeom>
        </p:spPr>
        <p:txBody>
          <a:bodyPr wrap="square" lIns="68580" tIns="34290" rIns="68580" bIns="34290" anchor="t">
            <a:spAutoFit/>
          </a:bodyPr>
          <a:lstStyle/>
          <a:p>
            <a:pPr algn="ctr"/>
            <a:r>
              <a:rPr lang="en-GB" sz="1950" b="1" dirty="0">
                <a:solidFill>
                  <a:srgbClr val="00B050"/>
                </a:solidFill>
              </a:rPr>
              <a:t>Facts, techniques and relationships are firmly established so that they are usable and memorable</a:t>
            </a:r>
          </a:p>
        </p:txBody>
      </p:sp>
      <p:pic>
        <p:nvPicPr>
          <p:cNvPr id="4" name="Picture 3">
            <a:extLst>
              <a:ext uri="{FF2B5EF4-FFF2-40B4-BE49-F238E27FC236}">
                <a16:creationId xmlns:a16="http://schemas.microsoft.com/office/drawing/2014/main" id="{B3C17C5A-757D-33C4-A664-5660CE73C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974" y="2403418"/>
            <a:ext cx="3686342" cy="3539568"/>
          </a:xfrm>
          <a:prstGeom prst="rect">
            <a:avLst/>
          </a:prstGeom>
        </p:spPr>
      </p:pic>
      <p:sp>
        <p:nvSpPr>
          <p:cNvPr id="7" name="TextBox 6">
            <a:extLst>
              <a:ext uri="{FF2B5EF4-FFF2-40B4-BE49-F238E27FC236}">
                <a16:creationId xmlns:a16="http://schemas.microsoft.com/office/drawing/2014/main" id="{0BF9E266-8EA8-F9FB-AC32-DBD1F0DF1A26}"/>
              </a:ext>
            </a:extLst>
          </p:cNvPr>
          <p:cNvSpPr txBox="1"/>
          <p:nvPr/>
        </p:nvSpPr>
        <p:spPr>
          <a:xfrm>
            <a:off x="283369" y="121189"/>
            <a:ext cx="8184356" cy="646331"/>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cs typeface="Times New Roman" panose="02020603050405020304" pitchFamily="18" charset="0"/>
              </a:rPr>
              <a:t>In the Mathematics and Numeracy </a:t>
            </a:r>
            <a:r>
              <a:rPr lang="en-GB" sz="1800" dirty="0" err="1">
                <a:effectLst/>
                <a:latin typeface="Arial" panose="020B0604020202020204" pitchFamily="34" charset="0"/>
                <a:ea typeface="Arial" panose="020B0604020202020204" pitchFamily="34" charset="0"/>
                <a:cs typeface="Times New Roman" panose="02020603050405020304" pitchFamily="18" charset="0"/>
              </a:rPr>
              <a:t>AoLE</a:t>
            </a:r>
            <a:r>
              <a:rPr lang="en-GB" sz="1800" dirty="0">
                <a:effectLst/>
                <a:latin typeface="Arial" panose="020B0604020202020204" pitchFamily="34" charset="0"/>
                <a:ea typeface="Arial" panose="020B0604020202020204" pitchFamily="34" charset="0"/>
                <a:cs typeface="Times New Roman" panose="02020603050405020304" pitchFamily="18" charset="0"/>
              </a:rPr>
              <a:t> we have specific principles of progression,  based on the development of five interdependent proficiencies. </a:t>
            </a:r>
            <a:endParaRPr lang="en-GB" dirty="0"/>
          </a:p>
        </p:txBody>
      </p:sp>
    </p:spTree>
    <p:extLst>
      <p:ext uri="{BB962C8B-B14F-4D97-AF65-F5344CB8AC3E}">
        <p14:creationId xmlns:p14="http://schemas.microsoft.com/office/powerpoint/2010/main" val="27597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625A3-3C80-E677-9A33-A2559AD2D494}"/>
              </a:ext>
            </a:extLst>
          </p:cNvPr>
          <p:cNvSpPr txBox="1"/>
          <p:nvPr/>
        </p:nvSpPr>
        <p:spPr>
          <a:xfrm>
            <a:off x="493705" y="1486493"/>
            <a:ext cx="3610097" cy="1323439"/>
          </a:xfrm>
          <a:prstGeom prst="rect">
            <a:avLst/>
          </a:prstGeom>
          <a:no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323439"/>
                      <a:gd name="connsiteX1" fmla="*/ 551829 w 3610097"/>
                      <a:gd name="connsiteY1" fmla="*/ 0 h 1323439"/>
                      <a:gd name="connsiteX2" fmla="*/ 1067557 w 3610097"/>
                      <a:gd name="connsiteY2" fmla="*/ 0 h 1323439"/>
                      <a:gd name="connsiteX3" fmla="*/ 1547184 w 3610097"/>
                      <a:gd name="connsiteY3" fmla="*/ 0 h 1323439"/>
                      <a:gd name="connsiteX4" fmla="*/ 2135115 w 3610097"/>
                      <a:gd name="connsiteY4" fmla="*/ 0 h 1323439"/>
                      <a:gd name="connsiteX5" fmla="*/ 2686944 w 3610097"/>
                      <a:gd name="connsiteY5" fmla="*/ 0 h 1323439"/>
                      <a:gd name="connsiteX6" fmla="*/ 3610097 w 3610097"/>
                      <a:gd name="connsiteY6" fmla="*/ 0 h 1323439"/>
                      <a:gd name="connsiteX7" fmla="*/ 3610097 w 3610097"/>
                      <a:gd name="connsiteY7" fmla="*/ 467615 h 1323439"/>
                      <a:gd name="connsiteX8" fmla="*/ 3610097 w 3610097"/>
                      <a:gd name="connsiteY8" fmla="*/ 895527 h 1323439"/>
                      <a:gd name="connsiteX9" fmla="*/ 3610097 w 3610097"/>
                      <a:gd name="connsiteY9" fmla="*/ 1323439 h 1323439"/>
                      <a:gd name="connsiteX10" fmla="*/ 3094369 w 3610097"/>
                      <a:gd name="connsiteY10" fmla="*/ 1323439 h 1323439"/>
                      <a:gd name="connsiteX11" fmla="*/ 2578641 w 3610097"/>
                      <a:gd name="connsiteY11" fmla="*/ 1323439 h 1323439"/>
                      <a:gd name="connsiteX12" fmla="*/ 2135115 w 3610097"/>
                      <a:gd name="connsiteY12" fmla="*/ 1323439 h 1323439"/>
                      <a:gd name="connsiteX13" fmla="*/ 1547184 w 3610097"/>
                      <a:gd name="connsiteY13" fmla="*/ 1323439 h 1323439"/>
                      <a:gd name="connsiteX14" fmla="*/ 959254 w 3610097"/>
                      <a:gd name="connsiteY14" fmla="*/ 1323439 h 1323439"/>
                      <a:gd name="connsiteX15" fmla="*/ 551829 w 3610097"/>
                      <a:gd name="connsiteY15" fmla="*/ 1323439 h 1323439"/>
                      <a:gd name="connsiteX16" fmla="*/ 0 w 3610097"/>
                      <a:gd name="connsiteY16" fmla="*/ 1323439 h 1323439"/>
                      <a:gd name="connsiteX17" fmla="*/ 0 w 3610097"/>
                      <a:gd name="connsiteY17" fmla="*/ 895527 h 1323439"/>
                      <a:gd name="connsiteX18" fmla="*/ 0 w 3610097"/>
                      <a:gd name="connsiteY18" fmla="*/ 494084 h 1323439"/>
                      <a:gd name="connsiteX19" fmla="*/ 0 w 3610097"/>
                      <a:gd name="connsiteY19"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323439"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49776" y="120543"/>
                          <a:pt x="3582163" y="252299"/>
                          <a:pt x="3610097" y="467615"/>
                        </a:cubicBezTo>
                        <a:cubicBezTo>
                          <a:pt x="3638031" y="682931"/>
                          <a:pt x="3571631" y="730323"/>
                          <a:pt x="3610097" y="895527"/>
                        </a:cubicBezTo>
                        <a:cubicBezTo>
                          <a:pt x="3648563" y="1060731"/>
                          <a:pt x="3566342" y="1178484"/>
                          <a:pt x="3610097" y="1323439"/>
                        </a:cubicBezTo>
                        <a:cubicBezTo>
                          <a:pt x="3388109" y="1342987"/>
                          <a:pt x="3205261" y="1288118"/>
                          <a:pt x="3094369" y="1323439"/>
                        </a:cubicBezTo>
                        <a:cubicBezTo>
                          <a:pt x="2983477" y="1358760"/>
                          <a:pt x="2697716" y="1261609"/>
                          <a:pt x="2578641" y="1323439"/>
                        </a:cubicBezTo>
                        <a:cubicBezTo>
                          <a:pt x="2459566" y="1385269"/>
                          <a:pt x="2256496" y="1274967"/>
                          <a:pt x="2135115" y="1323439"/>
                        </a:cubicBezTo>
                        <a:cubicBezTo>
                          <a:pt x="2013734" y="1371911"/>
                          <a:pt x="1722981" y="1288308"/>
                          <a:pt x="1547184" y="1323439"/>
                        </a:cubicBezTo>
                        <a:cubicBezTo>
                          <a:pt x="1371387" y="1358570"/>
                          <a:pt x="1108890" y="1256890"/>
                          <a:pt x="959254" y="1323439"/>
                        </a:cubicBezTo>
                        <a:cubicBezTo>
                          <a:pt x="809618" y="1389988"/>
                          <a:pt x="700840" y="1311869"/>
                          <a:pt x="551829" y="1323439"/>
                        </a:cubicBezTo>
                        <a:cubicBezTo>
                          <a:pt x="402819" y="1335009"/>
                          <a:pt x="166877" y="1266898"/>
                          <a:pt x="0" y="1323439"/>
                        </a:cubicBezTo>
                        <a:cubicBezTo>
                          <a:pt x="-11320" y="1118562"/>
                          <a:pt x="33990" y="982181"/>
                          <a:pt x="0" y="895527"/>
                        </a:cubicBezTo>
                        <a:cubicBezTo>
                          <a:pt x="-33990" y="808873"/>
                          <a:pt x="2931" y="675740"/>
                          <a:pt x="0" y="494084"/>
                        </a:cubicBezTo>
                        <a:cubicBezTo>
                          <a:pt x="-2931" y="312428"/>
                          <a:pt x="2424" y="220775"/>
                          <a:pt x="0" y="0"/>
                        </a:cubicBezTo>
                        <a:close/>
                      </a:path>
                    </a:pathLst>
                  </a:custGeom>
                  <ask:type>
                    <ask:lineSketchScribble/>
                  </ask:type>
                </ask:lineSketchStyleProps>
              </a:ext>
            </a:extLst>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Wrth gyfri fesul 4, rydych yn glanio ar luosrifau o ddeg.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9" name="TextBox 8">
            <a:extLst>
              <a:ext uri="{FF2B5EF4-FFF2-40B4-BE49-F238E27FC236}">
                <a16:creationId xmlns:a16="http://schemas.microsoft.com/office/drawing/2014/main" id="{B5B781CA-D56E-B5E1-BB25-4BC70CB5FD6D}"/>
              </a:ext>
            </a:extLst>
          </p:cNvPr>
          <p:cNvSpPr txBox="1"/>
          <p:nvPr/>
        </p:nvSpPr>
        <p:spPr>
          <a:xfrm>
            <a:off x="493705" y="430210"/>
            <a:ext cx="2947996" cy="661990"/>
          </a:xfrm>
          <a:prstGeom prst="rect">
            <a:avLst/>
          </a:prstGeom>
          <a:solidFill>
            <a:schemeClr val="accent1">
              <a:lumMod val="40000"/>
              <a:lumOff val="60000"/>
            </a:schemeClr>
          </a:solidFill>
          <a:ln>
            <a:solidFill>
              <a:srgbClr val="0036A2"/>
            </a:solidFill>
            <a:extLst>
              <a:ext uri="{C807C97D-BFC1-408E-A445-0C87EB9F89A2}">
                <ask:lineSketchStyleProps xmlns:ask="http://schemas.microsoft.com/office/drawing/2018/sketchyshapes" sd="2512980468">
                  <a:custGeom>
                    <a:avLst/>
                    <a:gdLst>
                      <a:gd name="connsiteX0" fmla="*/ 0 w 2947996"/>
                      <a:gd name="connsiteY0" fmla="*/ 0 h 661990"/>
                      <a:gd name="connsiteX1" fmla="*/ 619079 w 2947996"/>
                      <a:gd name="connsiteY1" fmla="*/ 0 h 661990"/>
                      <a:gd name="connsiteX2" fmla="*/ 1149718 w 2947996"/>
                      <a:gd name="connsiteY2" fmla="*/ 0 h 661990"/>
                      <a:gd name="connsiteX3" fmla="*/ 1798278 w 2947996"/>
                      <a:gd name="connsiteY3" fmla="*/ 0 h 661990"/>
                      <a:gd name="connsiteX4" fmla="*/ 2299437 w 2947996"/>
                      <a:gd name="connsiteY4" fmla="*/ 0 h 661990"/>
                      <a:gd name="connsiteX5" fmla="*/ 2947996 w 2947996"/>
                      <a:gd name="connsiteY5" fmla="*/ 0 h 661990"/>
                      <a:gd name="connsiteX6" fmla="*/ 2947996 w 2947996"/>
                      <a:gd name="connsiteY6" fmla="*/ 324375 h 661990"/>
                      <a:gd name="connsiteX7" fmla="*/ 2947996 w 2947996"/>
                      <a:gd name="connsiteY7" fmla="*/ 661990 h 661990"/>
                      <a:gd name="connsiteX8" fmla="*/ 2358397 w 2947996"/>
                      <a:gd name="connsiteY8" fmla="*/ 661990 h 661990"/>
                      <a:gd name="connsiteX9" fmla="*/ 1709838 w 2947996"/>
                      <a:gd name="connsiteY9" fmla="*/ 661990 h 661990"/>
                      <a:gd name="connsiteX10" fmla="*/ 1061279 w 2947996"/>
                      <a:gd name="connsiteY10" fmla="*/ 661990 h 661990"/>
                      <a:gd name="connsiteX11" fmla="*/ 0 w 2947996"/>
                      <a:gd name="connsiteY11" fmla="*/ 661990 h 661990"/>
                      <a:gd name="connsiteX12" fmla="*/ 0 w 2947996"/>
                      <a:gd name="connsiteY12" fmla="*/ 317755 h 661990"/>
                      <a:gd name="connsiteX13" fmla="*/ 0 w 2947996"/>
                      <a:gd name="connsiteY13" fmla="*/ 0 h 66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996" h="661990" fill="none" extrusionOk="0">
                        <a:moveTo>
                          <a:pt x="0" y="0"/>
                        </a:moveTo>
                        <a:cubicBezTo>
                          <a:pt x="264681" y="-63691"/>
                          <a:pt x="473889" y="16896"/>
                          <a:pt x="619079" y="0"/>
                        </a:cubicBezTo>
                        <a:cubicBezTo>
                          <a:pt x="764269" y="-16896"/>
                          <a:pt x="1005619" y="33448"/>
                          <a:pt x="1149718" y="0"/>
                        </a:cubicBezTo>
                        <a:cubicBezTo>
                          <a:pt x="1293817" y="-33448"/>
                          <a:pt x="1657353" y="7853"/>
                          <a:pt x="1798278" y="0"/>
                        </a:cubicBezTo>
                        <a:cubicBezTo>
                          <a:pt x="1939203" y="-7853"/>
                          <a:pt x="2136508" y="49466"/>
                          <a:pt x="2299437" y="0"/>
                        </a:cubicBezTo>
                        <a:cubicBezTo>
                          <a:pt x="2462366" y="-49466"/>
                          <a:pt x="2640422" y="19232"/>
                          <a:pt x="2947996" y="0"/>
                        </a:cubicBezTo>
                        <a:cubicBezTo>
                          <a:pt x="2956398" y="149315"/>
                          <a:pt x="2928195" y="218787"/>
                          <a:pt x="2947996" y="324375"/>
                        </a:cubicBezTo>
                        <a:cubicBezTo>
                          <a:pt x="2967797" y="429963"/>
                          <a:pt x="2924077" y="535370"/>
                          <a:pt x="2947996" y="661990"/>
                        </a:cubicBezTo>
                        <a:cubicBezTo>
                          <a:pt x="2775621" y="670780"/>
                          <a:pt x="2594374" y="599576"/>
                          <a:pt x="2358397" y="661990"/>
                        </a:cubicBezTo>
                        <a:cubicBezTo>
                          <a:pt x="2122420" y="724404"/>
                          <a:pt x="2006567" y="606107"/>
                          <a:pt x="1709838" y="661990"/>
                        </a:cubicBezTo>
                        <a:cubicBezTo>
                          <a:pt x="1413109" y="717873"/>
                          <a:pt x="1253999" y="657063"/>
                          <a:pt x="1061279" y="661990"/>
                        </a:cubicBezTo>
                        <a:cubicBezTo>
                          <a:pt x="868559" y="666917"/>
                          <a:pt x="439191" y="628393"/>
                          <a:pt x="0" y="661990"/>
                        </a:cubicBezTo>
                        <a:cubicBezTo>
                          <a:pt x="-17730" y="546332"/>
                          <a:pt x="39199" y="446930"/>
                          <a:pt x="0" y="317755"/>
                        </a:cubicBezTo>
                        <a:cubicBezTo>
                          <a:pt x="-39199" y="188580"/>
                          <a:pt x="36366" y="154534"/>
                          <a:pt x="0" y="0"/>
                        </a:cubicBezTo>
                        <a:close/>
                      </a:path>
                      <a:path w="2947996" h="661990" stroke="0" extrusionOk="0">
                        <a:moveTo>
                          <a:pt x="0" y="0"/>
                        </a:moveTo>
                        <a:cubicBezTo>
                          <a:pt x="196219" y="-42497"/>
                          <a:pt x="350091" y="32255"/>
                          <a:pt x="619079" y="0"/>
                        </a:cubicBezTo>
                        <a:cubicBezTo>
                          <a:pt x="888067" y="-32255"/>
                          <a:pt x="981488" y="16734"/>
                          <a:pt x="1179198" y="0"/>
                        </a:cubicBezTo>
                        <a:cubicBezTo>
                          <a:pt x="1376908" y="-16734"/>
                          <a:pt x="1526758" y="52518"/>
                          <a:pt x="1768798" y="0"/>
                        </a:cubicBezTo>
                        <a:cubicBezTo>
                          <a:pt x="2010838" y="-52518"/>
                          <a:pt x="2158559" y="21098"/>
                          <a:pt x="2299437" y="0"/>
                        </a:cubicBezTo>
                        <a:cubicBezTo>
                          <a:pt x="2440315" y="-21098"/>
                          <a:pt x="2654968" y="30177"/>
                          <a:pt x="2947996" y="0"/>
                        </a:cubicBezTo>
                        <a:cubicBezTo>
                          <a:pt x="2963052" y="126688"/>
                          <a:pt x="2943439" y="159044"/>
                          <a:pt x="2947996" y="317755"/>
                        </a:cubicBezTo>
                        <a:cubicBezTo>
                          <a:pt x="2952553" y="476467"/>
                          <a:pt x="2945653" y="512481"/>
                          <a:pt x="2947996" y="661990"/>
                        </a:cubicBezTo>
                        <a:cubicBezTo>
                          <a:pt x="2833488" y="704357"/>
                          <a:pt x="2596389" y="624946"/>
                          <a:pt x="2417357" y="661990"/>
                        </a:cubicBezTo>
                        <a:cubicBezTo>
                          <a:pt x="2238325" y="699034"/>
                          <a:pt x="2112196" y="633898"/>
                          <a:pt x="1916197" y="661990"/>
                        </a:cubicBezTo>
                        <a:cubicBezTo>
                          <a:pt x="1720198" y="690082"/>
                          <a:pt x="1561628" y="605551"/>
                          <a:pt x="1385558" y="661990"/>
                        </a:cubicBezTo>
                        <a:cubicBezTo>
                          <a:pt x="1209488" y="718429"/>
                          <a:pt x="1044045" y="616220"/>
                          <a:pt x="854919" y="661990"/>
                        </a:cubicBezTo>
                        <a:cubicBezTo>
                          <a:pt x="665793" y="707760"/>
                          <a:pt x="350042" y="604367"/>
                          <a:pt x="0" y="661990"/>
                        </a:cubicBezTo>
                        <a:cubicBezTo>
                          <a:pt x="-35252" y="520469"/>
                          <a:pt x="35523" y="456104"/>
                          <a:pt x="0" y="317755"/>
                        </a:cubicBezTo>
                        <a:cubicBezTo>
                          <a:pt x="-35523" y="179406"/>
                          <a:pt x="20963" y="80098"/>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Dreaming Outloud Pro" panose="03050502040302030504" pitchFamily="66" charset="0"/>
                <a:cs typeface="Dreaming Outloud Pro" panose="030505020403020305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rPr>
              <a:t>Bob </a:t>
            </a:r>
            <a:r>
              <a:rPr kumimoji="0" lang="en-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mn-ea"/>
                <a:cs typeface="Dreaming Outloud Pro" panose="03050502040302030504" pitchFamily="66" charset="0"/>
              </a:rPr>
              <a:t>tro</a:t>
            </a:r>
            <a:r>
              <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rPr>
              <a:t>, </a:t>
            </a:r>
            <a:r>
              <a:rPr kumimoji="0" lang="en-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mn-ea"/>
                <a:cs typeface="Dreaming Outloud Pro" panose="03050502040302030504" pitchFamily="66" charset="0"/>
              </a:rPr>
              <a:t>weithiau</a:t>
            </a:r>
            <a:r>
              <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rPr>
              <a:t>, </a:t>
            </a:r>
            <a:r>
              <a:rPr kumimoji="0" lang="en-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mn-ea"/>
                <a:cs typeface="Dreaming Outloud Pro" panose="03050502040302030504" pitchFamily="66" charset="0"/>
              </a:rPr>
              <a:t>byth</a:t>
            </a:r>
            <a:r>
              <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03B5F32-1E4E-8B3C-B3A9-3C02DB95A45F}"/>
                  </a:ext>
                </a:extLst>
              </p:cNvPr>
              <p:cNvSpPr txBox="1"/>
              <p:nvPr/>
            </p:nvSpPr>
            <p:spPr>
              <a:xfrm>
                <a:off x="493704" y="4978426"/>
                <a:ext cx="3610097" cy="1452192"/>
              </a:xfrm>
              <a:prstGeom prst="rect">
                <a:avLst/>
              </a:prstGeom>
              <a:no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452192"/>
                          <a:gd name="connsiteX1" fmla="*/ 551829 w 3610097"/>
                          <a:gd name="connsiteY1" fmla="*/ 0 h 1452192"/>
                          <a:gd name="connsiteX2" fmla="*/ 1067557 w 3610097"/>
                          <a:gd name="connsiteY2" fmla="*/ 0 h 1452192"/>
                          <a:gd name="connsiteX3" fmla="*/ 1547184 w 3610097"/>
                          <a:gd name="connsiteY3" fmla="*/ 0 h 1452192"/>
                          <a:gd name="connsiteX4" fmla="*/ 2135115 w 3610097"/>
                          <a:gd name="connsiteY4" fmla="*/ 0 h 1452192"/>
                          <a:gd name="connsiteX5" fmla="*/ 2686944 w 3610097"/>
                          <a:gd name="connsiteY5" fmla="*/ 0 h 1452192"/>
                          <a:gd name="connsiteX6" fmla="*/ 3610097 w 3610097"/>
                          <a:gd name="connsiteY6" fmla="*/ 0 h 1452192"/>
                          <a:gd name="connsiteX7" fmla="*/ 3610097 w 3610097"/>
                          <a:gd name="connsiteY7" fmla="*/ 513108 h 1452192"/>
                          <a:gd name="connsiteX8" fmla="*/ 3610097 w 3610097"/>
                          <a:gd name="connsiteY8" fmla="*/ 982650 h 1452192"/>
                          <a:gd name="connsiteX9" fmla="*/ 3610097 w 3610097"/>
                          <a:gd name="connsiteY9" fmla="*/ 1452192 h 1452192"/>
                          <a:gd name="connsiteX10" fmla="*/ 3094369 w 3610097"/>
                          <a:gd name="connsiteY10" fmla="*/ 1452192 h 1452192"/>
                          <a:gd name="connsiteX11" fmla="*/ 2578641 w 3610097"/>
                          <a:gd name="connsiteY11" fmla="*/ 1452192 h 1452192"/>
                          <a:gd name="connsiteX12" fmla="*/ 2135115 w 3610097"/>
                          <a:gd name="connsiteY12" fmla="*/ 1452192 h 1452192"/>
                          <a:gd name="connsiteX13" fmla="*/ 1547184 w 3610097"/>
                          <a:gd name="connsiteY13" fmla="*/ 1452192 h 1452192"/>
                          <a:gd name="connsiteX14" fmla="*/ 959254 w 3610097"/>
                          <a:gd name="connsiteY14" fmla="*/ 1452192 h 1452192"/>
                          <a:gd name="connsiteX15" fmla="*/ 551829 w 3610097"/>
                          <a:gd name="connsiteY15" fmla="*/ 1452192 h 1452192"/>
                          <a:gd name="connsiteX16" fmla="*/ 0 w 3610097"/>
                          <a:gd name="connsiteY16" fmla="*/ 1452192 h 1452192"/>
                          <a:gd name="connsiteX17" fmla="*/ 0 w 3610097"/>
                          <a:gd name="connsiteY17" fmla="*/ 982650 h 1452192"/>
                          <a:gd name="connsiteX18" fmla="*/ 0 w 3610097"/>
                          <a:gd name="connsiteY18" fmla="*/ 542152 h 1452192"/>
                          <a:gd name="connsiteX19" fmla="*/ 0 w 3610097"/>
                          <a:gd name="connsiteY19" fmla="*/ 0 h 145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452192"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66579" y="135253"/>
                              <a:pt x="3609886" y="340168"/>
                              <a:pt x="3610097" y="513108"/>
                            </a:cubicBezTo>
                            <a:cubicBezTo>
                              <a:pt x="3610308" y="686048"/>
                              <a:pt x="3574182" y="818408"/>
                              <a:pt x="3610097" y="982650"/>
                            </a:cubicBezTo>
                            <a:cubicBezTo>
                              <a:pt x="3646012" y="1146892"/>
                              <a:pt x="3606172" y="1277894"/>
                              <a:pt x="3610097" y="1452192"/>
                            </a:cubicBezTo>
                            <a:cubicBezTo>
                              <a:pt x="3388109" y="1471740"/>
                              <a:pt x="3205261" y="1416871"/>
                              <a:pt x="3094369" y="1452192"/>
                            </a:cubicBezTo>
                            <a:cubicBezTo>
                              <a:pt x="2983477" y="1487513"/>
                              <a:pt x="2697716" y="1390362"/>
                              <a:pt x="2578641" y="1452192"/>
                            </a:cubicBezTo>
                            <a:cubicBezTo>
                              <a:pt x="2459566" y="1514022"/>
                              <a:pt x="2256496" y="1403720"/>
                              <a:pt x="2135115" y="1452192"/>
                            </a:cubicBezTo>
                            <a:cubicBezTo>
                              <a:pt x="2013734" y="1500664"/>
                              <a:pt x="1722981" y="1417061"/>
                              <a:pt x="1547184" y="1452192"/>
                            </a:cubicBezTo>
                            <a:cubicBezTo>
                              <a:pt x="1371387" y="1487323"/>
                              <a:pt x="1108890" y="1385643"/>
                              <a:pt x="959254" y="1452192"/>
                            </a:cubicBezTo>
                            <a:cubicBezTo>
                              <a:pt x="809618" y="1518741"/>
                              <a:pt x="700840" y="1440622"/>
                              <a:pt x="551829" y="1452192"/>
                            </a:cubicBezTo>
                            <a:cubicBezTo>
                              <a:pt x="402819" y="1463762"/>
                              <a:pt x="166877" y="1395651"/>
                              <a:pt x="0" y="1452192"/>
                            </a:cubicBezTo>
                            <a:cubicBezTo>
                              <a:pt x="-31985" y="1258296"/>
                              <a:pt x="21618" y="1087486"/>
                              <a:pt x="0" y="982650"/>
                            </a:cubicBezTo>
                            <a:cubicBezTo>
                              <a:pt x="-21618" y="877814"/>
                              <a:pt x="44086" y="751342"/>
                              <a:pt x="0" y="542152"/>
                            </a:cubicBezTo>
                            <a:cubicBezTo>
                              <a:pt x="-44086" y="332962"/>
                              <a:pt x="19947" y="217520"/>
                              <a:pt x="0" y="0"/>
                            </a:cubicBezTo>
                            <a:close/>
                          </a:path>
                        </a:pathLst>
                      </a:custGeom>
                      <ask:type>
                        <ask:lineSketchScribble/>
                      </ask:type>
                    </ask:lineSketchStyleProps>
                  </a:ext>
                </a:extLst>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Mae 5% o rif yr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un peth â </a:t>
                </a:r>
                <a14:m>
                  <m:oMath xmlns:m="http://schemas.openxmlformats.org/officeDocument/2006/math">
                    <m:f>
                      <m:fPr>
                        <m:ctrlPr>
                          <a:rPr kumimoji="0" lang="cy-GB" sz="2000" b="0" i="1" u="none" strike="noStrike" kern="1200" cap="none" spc="0" normalizeH="0" baseline="0" noProof="0" smtClean="0">
                            <a:ln>
                              <a:noFill/>
                            </a:ln>
                            <a:solidFill>
                              <a:prstClr val="black"/>
                            </a:solidFill>
                            <a:effectLst/>
                            <a:uLnTx/>
                            <a:uFillTx/>
                            <a:latin typeface="Cambria Math" panose="02040503050406030204" pitchFamily="18" charset="0"/>
                            <a:cs typeface="Dreaming Outloud Pro" panose="03050502040302030504" pitchFamily="66" charset="0"/>
                          </a:rPr>
                        </m:ctrlPr>
                      </m:fPr>
                      <m:num>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cs typeface="Dreaming Outloud Pro" panose="03050502040302030504" pitchFamily="66" charset="0"/>
                          </a:rPr>
                          <m:t>1</m:t>
                        </m:r>
                      </m:num>
                      <m:den>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cs typeface="Dreaming Outloud Pro" panose="03050502040302030504" pitchFamily="66" charset="0"/>
                          </a:rPr>
                          <m:t>5</m:t>
                        </m:r>
                      </m:den>
                    </m:f>
                  </m:oMath>
                </a14:m>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o rif</a:t>
                </a:r>
                <a:endParaRPr lang="en-GB" sz="2000" dirty="0">
                  <a:solidFill>
                    <a:prstClr val="black"/>
                  </a:solidFill>
                  <a:latin typeface="Dreaming Outloud Pro" panose="03050502040302030504" pitchFamily="66"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p:txBody>
          </p:sp>
        </mc:Choice>
        <mc:Fallback xmlns="">
          <p:sp>
            <p:nvSpPr>
              <p:cNvPr id="2" name="TextBox 1">
                <a:extLst>
                  <a:ext uri="{FF2B5EF4-FFF2-40B4-BE49-F238E27FC236}">
                    <a16:creationId xmlns:a16="http://schemas.microsoft.com/office/drawing/2014/main" id="{E03B5F32-1E4E-8B3C-B3A9-3C02DB95A45F}"/>
                  </a:ext>
                </a:extLst>
              </p:cNvPr>
              <p:cNvSpPr txBox="1">
                <a:spLocks noRot="1" noChangeAspect="1" noMove="1" noResize="1" noEditPoints="1" noAdjustHandles="1" noChangeArrowheads="1" noChangeShapeType="1" noTextEdit="1"/>
              </p:cNvSpPr>
              <p:nvPr/>
            </p:nvSpPr>
            <p:spPr>
              <a:xfrm>
                <a:off x="493704" y="4978426"/>
                <a:ext cx="3610097" cy="1452192"/>
              </a:xfrm>
              <a:prstGeom prst="rect">
                <a:avLst/>
              </a:prstGeom>
              <a:blipFill>
                <a:blip r:embed="rId3"/>
                <a:stretch>
                  <a:fillRect/>
                </a:stretch>
              </a:blip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452192"/>
                          <a:gd name="connsiteX1" fmla="*/ 551829 w 3610097"/>
                          <a:gd name="connsiteY1" fmla="*/ 0 h 1452192"/>
                          <a:gd name="connsiteX2" fmla="*/ 1067557 w 3610097"/>
                          <a:gd name="connsiteY2" fmla="*/ 0 h 1452192"/>
                          <a:gd name="connsiteX3" fmla="*/ 1547184 w 3610097"/>
                          <a:gd name="connsiteY3" fmla="*/ 0 h 1452192"/>
                          <a:gd name="connsiteX4" fmla="*/ 2135115 w 3610097"/>
                          <a:gd name="connsiteY4" fmla="*/ 0 h 1452192"/>
                          <a:gd name="connsiteX5" fmla="*/ 2686944 w 3610097"/>
                          <a:gd name="connsiteY5" fmla="*/ 0 h 1452192"/>
                          <a:gd name="connsiteX6" fmla="*/ 3610097 w 3610097"/>
                          <a:gd name="connsiteY6" fmla="*/ 0 h 1452192"/>
                          <a:gd name="connsiteX7" fmla="*/ 3610097 w 3610097"/>
                          <a:gd name="connsiteY7" fmla="*/ 513108 h 1452192"/>
                          <a:gd name="connsiteX8" fmla="*/ 3610097 w 3610097"/>
                          <a:gd name="connsiteY8" fmla="*/ 982650 h 1452192"/>
                          <a:gd name="connsiteX9" fmla="*/ 3610097 w 3610097"/>
                          <a:gd name="connsiteY9" fmla="*/ 1452192 h 1452192"/>
                          <a:gd name="connsiteX10" fmla="*/ 3094369 w 3610097"/>
                          <a:gd name="connsiteY10" fmla="*/ 1452192 h 1452192"/>
                          <a:gd name="connsiteX11" fmla="*/ 2578641 w 3610097"/>
                          <a:gd name="connsiteY11" fmla="*/ 1452192 h 1452192"/>
                          <a:gd name="connsiteX12" fmla="*/ 2135115 w 3610097"/>
                          <a:gd name="connsiteY12" fmla="*/ 1452192 h 1452192"/>
                          <a:gd name="connsiteX13" fmla="*/ 1547184 w 3610097"/>
                          <a:gd name="connsiteY13" fmla="*/ 1452192 h 1452192"/>
                          <a:gd name="connsiteX14" fmla="*/ 959254 w 3610097"/>
                          <a:gd name="connsiteY14" fmla="*/ 1452192 h 1452192"/>
                          <a:gd name="connsiteX15" fmla="*/ 551829 w 3610097"/>
                          <a:gd name="connsiteY15" fmla="*/ 1452192 h 1452192"/>
                          <a:gd name="connsiteX16" fmla="*/ 0 w 3610097"/>
                          <a:gd name="connsiteY16" fmla="*/ 1452192 h 1452192"/>
                          <a:gd name="connsiteX17" fmla="*/ 0 w 3610097"/>
                          <a:gd name="connsiteY17" fmla="*/ 982650 h 1452192"/>
                          <a:gd name="connsiteX18" fmla="*/ 0 w 3610097"/>
                          <a:gd name="connsiteY18" fmla="*/ 542152 h 1452192"/>
                          <a:gd name="connsiteX19" fmla="*/ 0 w 3610097"/>
                          <a:gd name="connsiteY19" fmla="*/ 0 h 145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452192"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66579" y="135253"/>
                              <a:pt x="3609886" y="340168"/>
                              <a:pt x="3610097" y="513108"/>
                            </a:cubicBezTo>
                            <a:cubicBezTo>
                              <a:pt x="3610308" y="686048"/>
                              <a:pt x="3574182" y="818408"/>
                              <a:pt x="3610097" y="982650"/>
                            </a:cubicBezTo>
                            <a:cubicBezTo>
                              <a:pt x="3646012" y="1146892"/>
                              <a:pt x="3606172" y="1277894"/>
                              <a:pt x="3610097" y="1452192"/>
                            </a:cubicBezTo>
                            <a:cubicBezTo>
                              <a:pt x="3388109" y="1471740"/>
                              <a:pt x="3205261" y="1416871"/>
                              <a:pt x="3094369" y="1452192"/>
                            </a:cubicBezTo>
                            <a:cubicBezTo>
                              <a:pt x="2983477" y="1487513"/>
                              <a:pt x="2697716" y="1390362"/>
                              <a:pt x="2578641" y="1452192"/>
                            </a:cubicBezTo>
                            <a:cubicBezTo>
                              <a:pt x="2459566" y="1514022"/>
                              <a:pt x="2256496" y="1403720"/>
                              <a:pt x="2135115" y="1452192"/>
                            </a:cubicBezTo>
                            <a:cubicBezTo>
                              <a:pt x="2013734" y="1500664"/>
                              <a:pt x="1722981" y="1417061"/>
                              <a:pt x="1547184" y="1452192"/>
                            </a:cubicBezTo>
                            <a:cubicBezTo>
                              <a:pt x="1371387" y="1487323"/>
                              <a:pt x="1108890" y="1385643"/>
                              <a:pt x="959254" y="1452192"/>
                            </a:cubicBezTo>
                            <a:cubicBezTo>
                              <a:pt x="809618" y="1518741"/>
                              <a:pt x="700840" y="1440622"/>
                              <a:pt x="551829" y="1452192"/>
                            </a:cubicBezTo>
                            <a:cubicBezTo>
                              <a:pt x="402819" y="1463762"/>
                              <a:pt x="166877" y="1395651"/>
                              <a:pt x="0" y="1452192"/>
                            </a:cubicBezTo>
                            <a:cubicBezTo>
                              <a:pt x="-31985" y="1258296"/>
                              <a:pt x="21618" y="1087486"/>
                              <a:pt x="0" y="982650"/>
                            </a:cubicBezTo>
                            <a:cubicBezTo>
                              <a:pt x="-21618" y="877814"/>
                              <a:pt x="44086" y="751342"/>
                              <a:pt x="0" y="542152"/>
                            </a:cubicBezTo>
                            <a:cubicBezTo>
                              <a:pt x="-44086" y="332962"/>
                              <a:pt x="19947" y="217520"/>
                              <a:pt x="0" y="0"/>
                            </a:cubicBezTo>
                            <a:close/>
                          </a:path>
                        </a:pathLst>
                      </a:custGeom>
                      <ask:type>
                        <ask:lineSketchScribble/>
                      </ask:type>
                    </ask:lineSketchStyleProps>
                  </a:ext>
                </a:extLst>
              </a:ln>
            </p:spPr>
            <p:txBody>
              <a:bodyPr/>
              <a:lstStyle/>
              <a:p>
                <a:r>
                  <a:rPr lang="en-GB">
                    <a:noFill/>
                  </a:rPr>
                  <a:t> </a:t>
                </a:r>
              </a:p>
            </p:txBody>
          </p:sp>
        </mc:Fallback>
      </mc:AlternateContent>
      <p:sp>
        <p:nvSpPr>
          <p:cNvPr id="4" name="TextBox 3">
            <a:extLst>
              <a:ext uri="{FF2B5EF4-FFF2-40B4-BE49-F238E27FC236}">
                <a16:creationId xmlns:a16="http://schemas.microsoft.com/office/drawing/2014/main" id="{AA56F1B1-176B-C43C-B936-A772EAB08164}"/>
              </a:ext>
            </a:extLst>
          </p:cNvPr>
          <p:cNvSpPr txBox="1"/>
          <p:nvPr/>
        </p:nvSpPr>
        <p:spPr>
          <a:xfrm>
            <a:off x="493704" y="3078571"/>
            <a:ext cx="3610097" cy="1631216"/>
          </a:xfrm>
          <a:prstGeom prst="rect">
            <a:avLst/>
          </a:prstGeom>
          <a:no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631216"/>
                      <a:gd name="connsiteX1" fmla="*/ 551829 w 3610097"/>
                      <a:gd name="connsiteY1" fmla="*/ 0 h 1631216"/>
                      <a:gd name="connsiteX2" fmla="*/ 1067557 w 3610097"/>
                      <a:gd name="connsiteY2" fmla="*/ 0 h 1631216"/>
                      <a:gd name="connsiteX3" fmla="*/ 1547184 w 3610097"/>
                      <a:gd name="connsiteY3" fmla="*/ 0 h 1631216"/>
                      <a:gd name="connsiteX4" fmla="*/ 2135115 w 3610097"/>
                      <a:gd name="connsiteY4" fmla="*/ 0 h 1631216"/>
                      <a:gd name="connsiteX5" fmla="*/ 2686944 w 3610097"/>
                      <a:gd name="connsiteY5" fmla="*/ 0 h 1631216"/>
                      <a:gd name="connsiteX6" fmla="*/ 3610097 w 3610097"/>
                      <a:gd name="connsiteY6" fmla="*/ 0 h 1631216"/>
                      <a:gd name="connsiteX7" fmla="*/ 3610097 w 3610097"/>
                      <a:gd name="connsiteY7" fmla="*/ 576363 h 1631216"/>
                      <a:gd name="connsiteX8" fmla="*/ 3610097 w 3610097"/>
                      <a:gd name="connsiteY8" fmla="*/ 1103789 h 1631216"/>
                      <a:gd name="connsiteX9" fmla="*/ 3610097 w 3610097"/>
                      <a:gd name="connsiteY9" fmla="*/ 1631216 h 1631216"/>
                      <a:gd name="connsiteX10" fmla="*/ 3094369 w 3610097"/>
                      <a:gd name="connsiteY10" fmla="*/ 1631216 h 1631216"/>
                      <a:gd name="connsiteX11" fmla="*/ 2578641 w 3610097"/>
                      <a:gd name="connsiteY11" fmla="*/ 1631216 h 1631216"/>
                      <a:gd name="connsiteX12" fmla="*/ 2135115 w 3610097"/>
                      <a:gd name="connsiteY12" fmla="*/ 1631216 h 1631216"/>
                      <a:gd name="connsiteX13" fmla="*/ 1547184 w 3610097"/>
                      <a:gd name="connsiteY13" fmla="*/ 1631216 h 1631216"/>
                      <a:gd name="connsiteX14" fmla="*/ 959254 w 3610097"/>
                      <a:gd name="connsiteY14" fmla="*/ 1631216 h 1631216"/>
                      <a:gd name="connsiteX15" fmla="*/ 551829 w 3610097"/>
                      <a:gd name="connsiteY15" fmla="*/ 1631216 h 1631216"/>
                      <a:gd name="connsiteX16" fmla="*/ 0 w 3610097"/>
                      <a:gd name="connsiteY16" fmla="*/ 1631216 h 1631216"/>
                      <a:gd name="connsiteX17" fmla="*/ 0 w 3610097"/>
                      <a:gd name="connsiteY17" fmla="*/ 1103789 h 1631216"/>
                      <a:gd name="connsiteX18" fmla="*/ 0 w 3610097"/>
                      <a:gd name="connsiteY18" fmla="*/ 608987 h 1631216"/>
                      <a:gd name="connsiteX19" fmla="*/ 0 w 3610097"/>
                      <a:gd name="connsiteY19"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631216"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75007" y="169509"/>
                          <a:pt x="3547541" y="309822"/>
                          <a:pt x="3610097" y="576363"/>
                        </a:cubicBezTo>
                        <a:cubicBezTo>
                          <a:pt x="3672653" y="842904"/>
                          <a:pt x="3579620" y="932007"/>
                          <a:pt x="3610097" y="1103789"/>
                        </a:cubicBezTo>
                        <a:cubicBezTo>
                          <a:pt x="3640574" y="1275571"/>
                          <a:pt x="3598572" y="1410153"/>
                          <a:pt x="3610097" y="1631216"/>
                        </a:cubicBezTo>
                        <a:cubicBezTo>
                          <a:pt x="3388109" y="1650764"/>
                          <a:pt x="3205261" y="1595895"/>
                          <a:pt x="3094369" y="1631216"/>
                        </a:cubicBezTo>
                        <a:cubicBezTo>
                          <a:pt x="2983477" y="1666537"/>
                          <a:pt x="2697716" y="1569386"/>
                          <a:pt x="2578641" y="1631216"/>
                        </a:cubicBezTo>
                        <a:cubicBezTo>
                          <a:pt x="2459566" y="1693046"/>
                          <a:pt x="2256496" y="1582744"/>
                          <a:pt x="2135115" y="1631216"/>
                        </a:cubicBezTo>
                        <a:cubicBezTo>
                          <a:pt x="2013734" y="1679688"/>
                          <a:pt x="1722981" y="1596085"/>
                          <a:pt x="1547184" y="1631216"/>
                        </a:cubicBezTo>
                        <a:cubicBezTo>
                          <a:pt x="1371387" y="1666347"/>
                          <a:pt x="1108890" y="1564667"/>
                          <a:pt x="959254" y="1631216"/>
                        </a:cubicBezTo>
                        <a:cubicBezTo>
                          <a:pt x="809618" y="1697765"/>
                          <a:pt x="700840" y="1619646"/>
                          <a:pt x="551829" y="1631216"/>
                        </a:cubicBezTo>
                        <a:cubicBezTo>
                          <a:pt x="402819" y="1642786"/>
                          <a:pt x="166877" y="1574675"/>
                          <a:pt x="0" y="1631216"/>
                        </a:cubicBezTo>
                        <a:cubicBezTo>
                          <a:pt x="-24233" y="1474117"/>
                          <a:pt x="8738" y="1311426"/>
                          <a:pt x="0" y="1103789"/>
                        </a:cubicBezTo>
                        <a:cubicBezTo>
                          <a:pt x="-8738" y="896152"/>
                          <a:pt x="58133" y="835434"/>
                          <a:pt x="0" y="608987"/>
                        </a:cubicBezTo>
                        <a:cubicBezTo>
                          <a:pt x="-58133" y="382540"/>
                          <a:pt x="44075" y="142428"/>
                          <a:pt x="0" y="0"/>
                        </a:cubicBezTo>
                        <a:close/>
                      </a:path>
                    </a:pathLst>
                  </a:custGeom>
                  <ask:type>
                    <ask:lineSketchScribble/>
                  </ask:type>
                </ask:lineSketchStyleProps>
              </a:ext>
            </a:extLst>
          </a:ln>
        </p:spPr>
        <p:txBody>
          <a:bodyPr wrap="square">
            <a:spAutoFit/>
          </a:bodyPr>
          <a:lstStyle/>
          <a:p>
            <a:pPr algn="ctr">
              <a:defRPr/>
            </a:pPr>
            <a:endPar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endParaRPr>
          </a:p>
          <a:p>
            <a:pPr algn="ctr">
              <a:defRPr/>
            </a:pP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Mae rhif 2-ddigid + rhif 2-ddigid yn rhoi ateb sy’n rif 3-digid</a:t>
            </a:r>
          </a:p>
          <a:p>
            <a:pPr algn="ctr">
              <a:defRPr/>
            </a:pPr>
            <a:endPar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endParaRPr>
          </a:p>
        </p:txBody>
      </p:sp>
      <p:sp>
        <p:nvSpPr>
          <p:cNvPr id="5" name="TextBox 4">
            <a:extLst>
              <a:ext uri="{FF2B5EF4-FFF2-40B4-BE49-F238E27FC236}">
                <a16:creationId xmlns:a16="http://schemas.microsoft.com/office/drawing/2014/main" id="{A7BCFC1B-81D9-FCC7-3DCE-10A0D818DC4D}"/>
              </a:ext>
            </a:extLst>
          </p:cNvPr>
          <p:cNvSpPr txBox="1"/>
          <p:nvPr/>
        </p:nvSpPr>
        <p:spPr>
          <a:xfrm>
            <a:off x="5103701" y="1486493"/>
            <a:ext cx="3610097" cy="1323439"/>
          </a:xfrm>
          <a:prstGeom prst="rect">
            <a:avLst/>
          </a:prstGeom>
          <a:no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323439"/>
                      <a:gd name="connsiteX1" fmla="*/ 551829 w 3610097"/>
                      <a:gd name="connsiteY1" fmla="*/ 0 h 1323439"/>
                      <a:gd name="connsiteX2" fmla="*/ 1067557 w 3610097"/>
                      <a:gd name="connsiteY2" fmla="*/ 0 h 1323439"/>
                      <a:gd name="connsiteX3" fmla="*/ 1547184 w 3610097"/>
                      <a:gd name="connsiteY3" fmla="*/ 0 h 1323439"/>
                      <a:gd name="connsiteX4" fmla="*/ 2135115 w 3610097"/>
                      <a:gd name="connsiteY4" fmla="*/ 0 h 1323439"/>
                      <a:gd name="connsiteX5" fmla="*/ 2686944 w 3610097"/>
                      <a:gd name="connsiteY5" fmla="*/ 0 h 1323439"/>
                      <a:gd name="connsiteX6" fmla="*/ 3610097 w 3610097"/>
                      <a:gd name="connsiteY6" fmla="*/ 0 h 1323439"/>
                      <a:gd name="connsiteX7" fmla="*/ 3610097 w 3610097"/>
                      <a:gd name="connsiteY7" fmla="*/ 467615 h 1323439"/>
                      <a:gd name="connsiteX8" fmla="*/ 3610097 w 3610097"/>
                      <a:gd name="connsiteY8" fmla="*/ 895527 h 1323439"/>
                      <a:gd name="connsiteX9" fmla="*/ 3610097 w 3610097"/>
                      <a:gd name="connsiteY9" fmla="*/ 1323439 h 1323439"/>
                      <a:gd name="connsiteX10" fmla="*/ 3094369 w 3610097"/>
                      <a:gd name="connsiteY10" fmla="*/ 1323439 h 1323439"/>
                      <a:gd name="connsiteX11" fmla="*/ 2578641 w 3610097"/>
                      <a:gd name="connsiteY11" fmla="*/ 1323439 h 1323439"/>
                      <a:gd name="connsiteX12" fmla="*/ 2135115 w 3610097"/>
                      <a:gd name="connsiteY12" fmla="*/ 1323439 h 1323439"/>
                      <a:gd name="connsiteX13" fmla="*/ 1547184 w 3610097"/>
                      <a:gd name="connsiteY13" fmla="*/ 1323439 h 1323439"/>
                      <a:gd name="connsiteX14" fmla="*/ 959254 w 3610097"/>
                      <a:gd name="connsiteY14" fmla="*/ 1323439 h 1323439"/>
                      <a:gd name="connsiteX15" fmla="*/ 551829 w 3610097"/>
                      <a:gd name="connsiteY15" fmla="*/ 1323439 h 1323439"/>
                      <a:gd name="connsiteX16" fmla="*/ 0 w 3610097"/>
                      <a:gd name="connsiteY16" fmla="*/ 1323439 h 1323439"/>
                      <a:gd name="connsiteX17" fmla="*/ 0 w 3610097"/>
                      <a:gd name="connsiteY17" fmla="*/ 895527 h 1323439"/>
                      <a:gd name="connsiteX18" fmla="*/ 0 w 3610097"/>
                      <a:gd name="connsiteY18" fmla="*/ 494084 h 1323439"/>
                      <a:gd name="connsiteX19" fmla="*/ 0 w 3610097"/>
                      <a:gd name="connsiteY19"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323439"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49776" y="120543"/>
                          <a:pt x="3582163" y="252299"/>
                          <a:pt x="3610097" y="467615"/>
                        </a:cubicBezTo>
                        <a:cubicBezTo>
                          <a:pt x="3638031" y="682931"/>
                          <a:pt x="3571631" y="730323"/>
                          <a:pt x="3610097" y="895527"/>
                        </a:cubicBezTo>
                        <a:cubicBezTo>
                          <a:pt x="3648563" y="1060731"/>
                          <a:pt x="3566342" y="1178484"/>
                          <a:pt x="3610097" y="1323439"/>
                        </a:cubicBezTo>
                        <a:cubicBezTo>
                          <a:pt x="3388109" y="1342987"/>
                          <a:pt x="3205261" y="1288118"/>
                          <a:pt x="3094369" y="1323439"/>
                        </a:cubicBezTo>
                        <a:cubicBezTo>
                          <a:pt x="2983477" y="1358760"/>
                          <a:pt x="2697716" y="1261609"/>
                          <a:pt x="2578641" y="1323439"/>
                        </a:cubicBezTo>
                        <a:cubicBezTo>
                          <a:pt x="2459566" y="1385269"/>
                          <a:pt x="2256496" y="1274967"/>
                          <a:pt x="2135115" y="1323439"/>
                        </a:cubicBezTo>
                        <a:cubicBezTo>
                          <a:pt x="2013734" y="1371911"/>
                          <a:pt x="1722981" y="1288308"/>
                          <a:pt x="1547184" y="1323439"/>
                        </a:cubicBezTo>
                        <a:cubicBezTo>
                          <a:pt x="1371387" y="1358570"/>
                          <a:pt x="1108890" y="1256890"/>
                          <a:pt x="959254" y="1323439"/>
                        </a:cubicBezTo>
                        <a:cubicBezTo>
                          <a:pt x="809618" y="1389988"/>
                          <a:pt x="700840" y="1311869"/>
                          <a:pt x="551829" y="1323439"/>
                        </a:cubicBezTo>
                        <a:cubicBezTo>
                          <a:pt x="402819" y="1335009"/>
                          <a:pt x="166877" y="1266898"/>
                          <a:pt x="0" y="1323439"/>
                        </a:cubicBezTo>
                        <a:cubicBezTo>
                          <a:pt x="-11320" y="1118562"/>
                          <a:pt x="33990" y="982181"/>
                          <a:pt x="0" y="895527"/>
                        </a:cubicBezTo>
                        <a:cubicBezTo>
                          <a:pt x="-33990" y="808873"/>
                          <a:pt x="2931" y="675740"/>
                          <a:pt x="0" y="494084"/>
                        </a:cubicBezTo>
                        <a:cubicBezTo>
                          <a:pt x="-2931" y="312428"/>
                          <a:pt x="2424" y="220775"/>
                          <a:pt x="0" y="0"/>
                        </a:cubicBezTo>
                        <a:close/>
                      </a:path>
                    </a:pathLst>
                  </a:custGeom>
                  <ask:type>
                    <ask:lineSketchScribble/>
                  </ask:type>
                </ask:lineSketchStyleProps>
              </a:ext>
            </a:extLst>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When</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counting</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in</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4s,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you</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land</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on</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multiples</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of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ten</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extBox 5">
            <a:extLst>
              <a:ext uri="{FF2B5EF4-FFF2-40B4-BE49-F238E27FC236}">
                <a16:creationId xmlns:a16="http://schemas.microsoft.com/office/drawing/2014/main" id="{DBE379F2-947D-BBA6-E8ED-612C19266AA8}"/>
              </a:ext>
            </a:extLst>
          </p:cNvPr>
          <p:cNvSpPr txBox="1"/>
          <p:nvPr/>
        </p:nvSpPr>
        <p:spPr>
          <a:xfrm>
            <a:off x="5103701" y="430210"/>
            <a:ext cx="2947996" cy="661990"/>
          </a:xfrm>
          <a:prstGeom prst="rect">
            <a:avLst/>
          </a:prstGeom>
          <a:solidFill>
            <a:schemeClr val="accent1">
              <a:lumMod val="40000"/>
              <a:lumOff val="60000"/>
            </a:schemeClr>
          </a:solidFill>
          <a:ln>
            <a:solidFill>
              <a:srgbClr val="0036A2"/>
            </a:solidFill>
            <a:extLst>
              <a:ext uri="{C807C97D-BFC1-408E-A445-0C87EB9F89A2}">
                <ask:lineSketchStyleProps xmlns:ask="http://schemas.microsoft.com/office/drawing/2018/sketchyshapes" sd="2512980468">
                  <a:custGeom>
                    <a:avLst/>
                    <a:gdLst>
                      <a:gd name="connsiteX0" fmla="*/ 0 w 2947996"/>
                      <a:gd name="connsiteY0" fmla="*/ 0 h 661990"/>
                      <a:gd name="connsiteX1" fmla="*/ 619079 w 2947996"/>
                      <a:gd name="connsiteY1" fmla="*/ 0 h 661990"/>
                      <a:gd name="connsiteX2" fmla="*/ 1149718 w 2947996"/>
                      <a:gd name="connsiteY2" fmla="*/ 0 h 661990"/>
                      <a:gd name="connsiteX3" fmla="*/ 1798278 w 2947996"/>
                      <a:gd name="connsiteY3" fmla="*/ 0 h 661990"/>
                      <a:gd name="connsiteX4" fmla="*/ 2299437 w 2947996"/>
                      <a:gd name="connsiteY4" fmla="*/ 0 h 661990"/>
                      <a:gd name="connsiteX5" fmla="*/ 2947996 w 2947996"/>
                      <a:gd name="connsiteY5" fmla="*/ 0 h 661990"/>
                      <a:gd name="connsiteX6" fmla="*/ 2947996 w 2947996"/>
                      <a:gd name="connsiteY6" fmla="*/ 324375 h 661990"/>
                      <a:gd name="connsiteX7" fmla="*/ 2947996 w 2947996"/>
                      <a:gd name="connsiteY7" fmla="*/ 661990 h 661990"/>
                      <a:gd name="connsiteX8" fmla="*/ 2358397 w 2947996"/>
                      <a:gd name="connsiteY8" fmla="*/ 661990 h 661990"/>
                      <a:gd name="connsiteX9" fmla="*/ 1709838 w 2947996"/>
                      <a:gd name="connsiteY9" fmla="*/ 661990 h 661990"/>
                      <a:gd name="connsiteX10" fmla="*/ 1061279 w 2947996"/>
                      <a:gd name="connsiteY10" fmla="*/ 661990 h 661990"/>
                      <a:gd name="connsiteX11" fmla="*/ 0 w 2947996"/>
                      <a:gd name="connsiteY11" fmla="*/ 661990 h 661990"/>
                      <a:gd name="connsiteX12" fmla="*/ 0 w 2947996"/>
                      <a:gd name="connsiteY12" fmla="*/ 317755 h 661990"/>
                      <a:gd name="connsiteX13" fmla="*/ 0 w 2947996"/>
                      <a:gd name="connsiteY13" fmla="*/ 0 h 66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996" h="661990" fill="none" extrusionOk="0">
                        <a:moveTo>
                          <a:pt x="0" y="0"/>
                        </a:moveTo>
                        <a:cubicBezTo>
                          <a:pt x="264681" y="-63691"/>
                          <a:pt x="473889" y="16896"/>
                          <a:pt x="619079" y="0"/>
                        </a:cubicBezTo>
                        <a:cubicBezTo>
                          <a:pt x="764269" y="-16896"/>
                          <a:pt x="1005619" y="33448"/>
                          <a:pt x="1149718" y="0"/>
                        </a:cubicBezTo>
                        <a:cubicBezTo>
                          <a:pt x="1293817" y="-33448"/>
                          <a:pt x="1657353" y="7853"/>
                          <a:pt x="1798278" y="0"/>
                        </a:cubicBezTo>
                        <a:cubicBezTo>
                          <a:pt x="1939203" y="-7853"/>
                          <a:pt x="2136508" y="49466"/>
                          <a:pt x="2299437" y="0"/>
                        </a:cubicBezTo>
                        <a:cubicBezTo>
                          <a:pt x="2462366" y="-49466"/>
                          <a:pt x="2640422" y="19232"/>
                          <a:pt x="2947996" y="0"/>
                        </a:cubicBezTo>
                        <a:cubicBezTo>
                          <a:pt x="2956398" y="149315"/>
                          <a:pt x="2928195" y="218787"/>
                          <a:pt x="2947996" y="324375"/>
                        </a:cubicBezTo>
                        <a:cubicBezTo>
                          <a:pt x="2967797" y="429963"/>
                          <a:pt x="2924077" y="535370"/>
                          <a:pt x="2947996" y="661990"/>
                        </a:cubicBezTo>
                        <a:cubicBezTo>
                          <a:pt x="2775621" y="670780"/>
                          <a:pt x="2594374" y="599576"/>
                          <a:pt x="2358397" y="661990"/>
                        </a:cubicBezTo>
                        <a:cubicBezTo>
                          <a:pt x="2122420" y="724404"/>
                          <a:pt x="2006567" y="606107"/>
                          <a:pt x="1709838" y="661990"/>
                        </a:cubicBezTo>
                        <a:cubicBezTo>
                          <a:pt x="1413109" y="717873"/>
                          <a:pt x="1253999" y="657063"/>
                          <a:pt x="1061279" y="661990"/>
                        </a:cubicBezTo>
                        <a:cubicBezTo>
                          <a:pt x="868559" y="666917"/>
                          <a:pt x="439191" y="628393"/>
                          <a:pt x="0" y="661990"/>
                        </a:cubicBezTo>
                        <a:cubicBezTo>
                          <a:pt x="-17730" y="546332"/>
                          <a:pt x="39199" y="446930"/>
                          <a:pt x="0" y="317755"/>
                        </a:cubicBezTo>
                        <a:cubicBezTo>
                          <a:pt x="-39199" y="188580"/>
                          <a:pt x="36366" y="154534"/>
                          <a:pt x="0" y="0"/>
                        </a:cubicBezTo>
                        <a:close/>
                      </a:path>
                      <a:path w="2947996" h="661990" stroke="0" extrusionOk="0">
                        <a:moveTo>
                          <a:pt x="0" y="0"/>
                        </a:moveTo>
                        <a:cubicBezTo>
                          <a:pt x="196219" y="-42497"/>
                          <a:pt x="350091" y="32255"/>
                          <a:pt x="619079" y="0"/>
                        </a:cubicBezTo>
                        <a:cubicBezTo>
                          <a:pt x="888067" y="-32255"/>
                          <a:pt x="981488" y="16734"/>
                          <a:pt x="1179198" y="0"/>
                        </a:cubicBezTo>
                        <a:cubicBezTo>
                          <a:pt x="1376908" y="-16734"/>
                          <a:pt x="1526758" y="52518"/>
                          <a:pt x="1768798" y="0"/>
                        </a:cubicBezTo>
                        <a:cubicBezTo>
                          <a:pt x="2010838" y="-52518"/>
                          <a:pt x="2158559" y="21098"/>
                          <a:pt x="2299437" y="0"/>
                        </a:cubicBezTo>
                        <a:cubicBezTo>
                          <a:pt x="2440315" y="-21098"/>
                          <a:pt x="2654968" y="30177"/>
                          <a:pt x="2947996" y="0"/>
                        </a:cubicBezTo>
                        <a:cubicBezTo>
                          <a:pt x="2963052" y="126688"/>
                          <a:pt x="2943439" y="159044"/>
                          <a:pt x="2947996" y="317755"/>
                        </a:cubicBezTo>
                        <a:cubicBezTo>
                          <a:pt x="2952553" y="476467"/>
                          <a:pt x="2945653" y="512481"/>
                          <a:pt x="2947996" y="661990"/>
                        </a:cubicBezTo>
                        <a:cubicBezTo>
                          <a:pt x="2833488" y="704357"/>
                          <a:pt x="2596389" y="624946"/>
                          <a:pt x="2417357" y="661990"/>
                        </a:cubicBezTo>
                        <a:cubicBezTo>
                          <a:pt x="2238325" y="699034"/>
                          <a:pt x="2112196" y="633898"/>
                          <a:pt x="1916197" y="661990"/>
                        </a:cubicBezTo>
                        <a:cubicBezTo>
                          <a:pt x="1720198" y="690082"/>
                          <a:pt x="1561628" y="605551"/>
                          <a:pt x="1385558" y="661990"/>
                        </a:cubicBezTo>
                        <a:cubicBezTo>
                          <a:pt x="1209488" y="718429"/>
                          <a:pt x="1044045" y="616220"/>
                          <a:pt x="854919" y="661990"/>
                        </a:cubicBezTo>
                        <a:cubicBezTo>
                          <a:pt x="665793" y="707760"/>
                          <a:pt x="350042" y="604367"/>
                          <a:pt x="0" y="661990"/>
                        </a:cubicBezTo>
                        <a:cubicBezTo>
                          <a:pt x="-35252" y="520469"/>
                          <a:pt x="35523" y="456104"/>
                          <a:pt x="0" y="317755"/>
                        </a:cubicBezTo>
                        <a:cubicBezTo>
                          <a:pt x="-35523" y="179406"/>
                          <a:pt x="20963" y="80098"/>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Dreaming Outloud Pro" panose="03050502040302030504" pitchFamily="66" charset="0"/>
                <a:cs typeface="Dreaming Outloud Pro" panose="030505020403020305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rPr>
              <a:t>Always, sometimes, never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4DFF7F-62F1-6FA6-A398-57931AC02A77}"/>
                  </a:ext>
                </a:extLst>
              </p:cNvPr>
              <p:cNvSpPr txBox="1"/>
              <p:nvPr/>
            </p:nvSpPr>
            <p:spPr>
              <a:xfrm>
                <a:off x="5103700" y="4978426"/>
                <a:ext cx="3610097" cy="1452192"/>
              </a:xfrm>
              <a:prstGeom prst="rect">
                <a:avLst/>
              </a:prstGeom>
              <a:no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452192"/>
                          <a:gd name="connsiteX1" fmla="*/ 551829 w 3610097"/>
                          <a:gd name="connsiteY1" fmla="*/ 0 h 1452192"/>
                          <a:gd name="connsiteX2" fmla="*/ 1067557 w 3610097"/>
                          <a:gd name="connsiteY2" fmla="*/ 0 h 1452192"/>
                          <a:gd name="connsiteX3" fmla="*/ 1547184 w 3610097"/>
                          <a:gd name="connsiteY3" fmla="*/ 0 h 1452192"/>
                          <a:gd name="connsiteX4" fmla="*/ 2135115 w 3610097"/>
                          <a:gd name="connsiteY4" fmla="*/ 0 h 1452192"/>
                          <a:gd name="connsiteX5" fmla="*/ 2686944 w 3610097"/>
                          <a:gd name="connsiteY5" fmla="*/ 0 h 1452192"/>
                          <a:gd name="connsiteX6" fmla="*/ 3610097 w 3610097"/>
                          <a:gd name="connsiteY6" fmla="*/ 0 h 1452192"/>
                          <a:gd name="connsiteX7" fmla="*/ 3610097 w 3610097"/>
                          <a:gd name="connsiteY7" fmla="*/ 513108 h 1452192"/>
                          <a:gd name="connsiteX8" fmla="*/ 3610097 w 3610097"/>
                          <a:gd name="connsiteY8" fmla="*/ 982650 h 1452192"/>
                          <a:gd name="connsiteX9" fmla="*/ 3610097 w 3610097"/>
                          <a:gd name="connsiteY9" fmla="*/ 1452192 h 1452192"/>
                          <a:gd name="connsiteX10" fmla="*/ 3094369 w 3610097"/>
                          <a:gd name="connsiteY10" fmla="*/ 1452192 h 1452192"/>
                          <a:gd name="connsiteX11" fmla="*/ 2578641 w 3610097"/>
                          <a:gd name="connsiteY11" fmla="*/ 1452192 h 1452192"/>
                          <a:gd name="connsiteX12" fmla="*/ 2135115 w 3610097"/>
                          <a:gd name="connsiteY12" fmla="*/ 1452192 h 1452192"/>
                          <a:gd name="connsiteX13" fmla="*/ 1547184 w 3610097"/>
                          <a:gd name="connsiteY13" fmla="*/ 1452192 h 1452192"/>
                          <a:gd name="connsiteX14" fmla="*/ 959254 w 3610097"/>
                          <a:gd name="connsiteY14" fmla="*/ 1452192 h 1452192"/>
                          <a:gd name="connsiteX15" fmla="*/ 551829 w 3610097"/>
                          <a:gd name="connsiteY15" fmla="*/ 1452192 h 1452192"/>
                          <a:gd name="connsiteX16" fmla="*/ 0 w 3610097"/>
                          <a:gd name="connsiteY16" fmla="*/ 1452192 h 1452192"/>
                          <a:gd name="connsiteX17" fmla="*/ 0 w 3610097"/>
                          <a:gd name="connsiteY17" fmla="*/ 982650 h 1452192"/>
                          <a:gd name="connsiteX18" fmla="*/ 0 w 3610097"/>
                          <a:gd name="connsiteY18" fmla="*/ 542152 h 1452192"/>
                          <a:gd name="connsiteX19" fmla="*/ 0 w 3610097"/>
                          <a:gd name="connsiteY19" fmla="*/ 0 h 145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452192"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66579" y="135253"/>
                              <a:pt x="3609886" y="340168"/>
                              <a:pt x="3610097" y="513108"/>
                            </a:cubicBezTo>
                            <a:cubicBezTo>
                              <a:pt x="3610308" y="686048"/>
                              <a:pt x="3574182" y="818408"/>
                              <a:pt x="3610097" y="982650"/>
                            </a:cubicBezTo>
                            <a:cubicBezTo>
                              <a:pt x="3646012" y="1146892"/>
                              <a:pt x="3606172" y="1277894"/>
                              <a:pt x="3610097" y="1452192"/>
                            </a:cubicBezTo>
                            <a:cubicBezTo>
                              <a:pt x="3388109" y="1471740"/>
                              <a:pt x="3205261" y="1416871"/>
                              <a:pt x="3094369" y="1452192"/>
                            </a:cubicBezTo>
                            <a:cubicBezTo>
                              <a:pt x="2983477" y="1487513"/>
                              <a:pt x="2697716" y="1390362"/>
                              <a:pt x="2578641" y="1452192"/>
                            </a:cubicBezTo>
                            <a:cubicBezTo>
                              <a:pt x="2459566" y="1514022"/>
                              <a:pt x="2256496" y="1403720"/>
                              <a:pt x="2135115" y="1452192"/>
                            </a:cubicBezTo>
                            <a:cubicBezTo>
                              <a:pt x="2013734" y="1500664"/>
                              <a:pt x="1722981" y="1417061"/>
                              <a:pt x="1547184" y="1452192"/>
                            </a:cubicBezTo>
                            <a:cubicBezTo>
                              <a:pt x="1371387" y="1487323"/>
                              <a:pt x="1108890" y="1385643"/>
                              <a:pt x="959254" y="1452192"/>
                            </a:cubicBezTo>
                            <a:cubicBezTo>
                              <a:pt x="809618" y="1518741"/>
                              <a:pt x="700840" y="1440622"/>
                              <a:pt x="551829" y="1452192"/>
                            </a:cubicBezTo>
                            <a:cubicBezTo>
                              <a:pt x="402819" y="1463762"/>
                              <a:pt x="166877" y="1395651"/>
                              <a:pt x="0" y="1452192"/>
                            </a:cubicBezTo>
                            <a:cubicBezTo>
                              <a:pt x="-31985" y="1258296"/>
                              <a:pt x="21618" y="1087486"/>
                              <a:pt x="0" y="982650"/>
                            </a:cubicBezTo>
                            <a:cubicBezTo>
                              <a:pt x="-21618" y="877814"/>
                              <a:pt x="44086" y="751342"/>
                              <a:pt x="0" y="542152"/>
                            </a:cubicBezTo>
                            <a:cubicBezTo>
                              <a:pt x="-44086" y="332962"/>
                              <a:pt x="19947" y="217520"/>
                              <a:pt x="0" y="0"/>
                            </a:cubicBezTo>
                            <a:close/>
                          </a:path>
                        </a:pathLst>
                      </a:custGeom>
                      <ask:type>
                        <ask:lineSketchScribble/>
                      </ask:type>
                    </ask:lineSketchStyleProps>
                  </a:ext>
                </a:extLst>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5% of a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number</a:t>
                </a: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is the </a:t>
                </a:r>
                <a:r>
                  <a:rPr kumimoji="0" lang="cy-GB" sz="2000" b="0" i="0" u="none" strike="noStrike" kern="1200" cap="none" spc="0" normalizeH="0" baseline="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same</a:t>
                </a:r>
                <a:endPar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as </a:t>
                </a:r>
                <a14:m>
                  <m:oMath xmlns:m="http://schemas.openxmlformats.org/officeDocument/2006/math">
                    <m:f>
                      <m:fPr>
                        <m:ctrlPr>
                          <a:rPr kumimoji="0" lang="cy-GB" sz="2000" b="0" i="1" u="none" strike="noStrike" kern="1200" cap="none" spc="0" normalizeH="0" baseline="0" noProof="0" smtClean="0">
                            <a:ln>
                              <a:noFill/>
                            </a:ln>
                            <a:solidFill>
                              <a:prstClr val="black"/>
                            </a:solidFill>
                            <a:effectLst/>
                            <a:uLnTx/>
                            <a:uFillTx/>
                            <a:latin typeface="Cambria Math" panose="02040503050406030204" pitchFamily="18" charset="0"/>
                            <a:cs typeface="Dreaming Outloud Pro" panose="03050502040302030504" pitchFamily="66" charset="0"/>
                          </a:rPr>
                        </m:ctrlPr>
                      </m:fPr>
                      <m:num>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cs typeface="Dreaming Outloud Pro" panose="03050502040302030504" pitchFamily="66" charset="0"/>
                          </a:rPr>
                          <m:t>1</m:t>
                        </m:r>
                      </m:num>
                      <m:den>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cs typeface="Dreaming Outloud Pro" panose="03050502040302030504" pitchFamily="66" charset="0"/>
                          </a:rPr>
                          <m:t>5</m:t>
                        </m:r>
                      </m:den>
                    </m:f>
                  </m:oMath>
                </a14:m>
                <a:r>
                  <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of</a:t>
                </a:r>
                <a:r>
                  <a:rPr kumimoji="0" lang="cy-GB" sz="2000" b="0" i="0" u="none" strike="noStrike" kern="1200" cap="none" spc="0" normalizeH="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 a </a:t>
                </a:r>
                <a:r>
                  <a:rPr kumimoji="0" lang="cy-GB" sz="2000" b="0" i="0" u="none" strike="noStrike" kern="1200" cap="none" spc="0" normalizeH="0" noProof="0" dirty="0" err="1">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number</a:t>
                </a:r>
                <a:endParaRPr lang="en-GB" sz="2000" dirty="0">
                  <a:solidFill>
                    <a:prstClr val="black"/>
                  </a:solidFill>
                  <a:latin typeface="Dreaming Outloud Pro" panose="03050502040302030504" pitchFamily="66" charset="0"/>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2000" b="0" i="0" u="none" strike="noStrike" kern="1200" cap="none" spc="0" normalizeH="0" baseline="0" noProof="0" dirty="0">
                  <a:ln>
                    <a:noFill/>
                  </a:ln>
                  <a:solidFill>
                    <a:prstClr val="black"/>
                  </a:solidFill>
                  <a:effectLst/>
                  <a:uLnTx/>
                  <a:uFillTx/>
                  <a:latin typeface="Dreaming Outloud Pro" panose="03050502040302030504" pitchFamily="66" charset="0"/>
                  <a:ea typeface="Calibri" panose="020F0502020204030204" pitchFamily="34" charset="0"/>
                  <a:cs typeface="Dreaming Outloud Pro" panose="03050502040302030504" pitchFamily="66" charset="0"/>
                </a:endParaRPr>
              </a:p>
            </p:txBody>
          </p:sp>
        </mc:Choice>
        <mc:Fallback xmlns="">
          <p:sp>
            <p:nvSpPr>
              <p:cNvPr id="7" name="TextBox 6">
                <a:extLst>
                  <a:ext uri="{FF2B5EF4-FFF2-40B4-BE49-F238E27FC236}">
                    <a16:creationId xmlns:a16="http://schemas.microsoft.com/office/drawing/2014/main" id="{924DFF7F-62F1-6FA6-A398-57931AC02A77}"/>
                  </a:ext>
                </a:extLst>
              </p:cNvPr>
              <p:cNvSpPr txBox="1">
                <a:spLocks noRot="1" noChangeAspect="1" noMove="1" noResize="1" noEditPoints="1" noAdjustHandles="1" noChangeArrowheads="1" noChangeShapeType="1" noTextEdit="1"/>
              </p:cNvSpPr>
              <p:nvPr/>
            </p:nvSpPr>
            <p:spPr>
              <a:xfrm>
                <a:off x="5103700" y="4978426"/>
                <a:ext cx="3610097" cy="1452192"/>
              </a:xfrm>
              <a:prstGeom prst="rect">
                <a:avLst/>
              </a:prstGeom>
              <a:blipFill>
                <a:blip r:embed="rId4"/>
                <a:stretch>
                  <a:fillRect/>
                </a:stretch>
              </a:blip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452192"/>
                          <a:gd name="connsiteX1" fmla="*/ 551829 w 3610097"/>
                          <a:gd name="connsiteY1" fmla="*/ 0 h 1452192"/>
                          <a:gd name="connsiteX2" fmla="*/ 1067557 w 3610097"/>
                          <a:gd name="connsiteY2" fmla="*/ 0 h 1452192"/>
                          <a:gd name="connsiteX3" fmla="*/ 1547184 w 3610097"/>
                          <a:gd name="connsiteY3" fmla="*/ 0 h 1452192"/>
                          <a:gd name="connsiteX4" fmla="*/ 2135115 w 3610097"/>
                          <a:gd name="connsiteY4" fmla="*/ 0 h 1452192"/>
                          <a:gd name="connsiteX5" fmla="*/ 2686944 w 3610097"/>
                          <a:gd name="connsiteY5" fmla="*/ 0 h 1452192"/>
                          <a:gd name="connsiteX6" fmla="*/ 3610097 w 3610097"/>
                          <a:gd name="connsiteY6" fmla="*/ 0 h 1452192"/>
                          <a:gd name="connsiteX7" fmla="*/ 3610097 w 3610097"/>
                          <a:gd name="connsiteY7" fmla="*/ 513108 h 1452192"/>
                          <a:gd name="connsiteX8" fmla="*/ 3610097 w 3610097"/>
                          <a:gd name="connsiteY8" fmla="*/ 982650 h 1452192"/>
                          <a:gd name="connsiteX9" fmla="*/ 3610097 w 3610097"/>
                          <a:gd name="connsiteY9" fmla="*/ 1452192 h 1452192"/>
                          <a:gd name="connsiteX10" fmla="*/ 3094369 w 3610097"/>
                          <a:gd name="connsiteY10" fmla="*/ 1452192 h 1452192"/>
                          <a:gd name="connsiteX11" fmla="*/ 2578641 w 3610097"/>
                          <a:gd name="connsiteY11" fmla="*/ 1452192 h 1452192"/>
                          <a:gd name="connsiteX12" fmla="*/ 2135115 w 3610097"/>
                          <a:gd name="connsiteY12" fmla="*/ 1452192 h 1452192"/>
                          <a:gd name="connsiteX13" fmla="*/ 1547184 w 3610097"/>
                          <a:gd name="connsiteY13" fmla="*/ 1452192 h 1452192"/>
                          <a:gd name="connsiteX14" fmla="*/ 959254 w 3610097"/>
                          <a:gd name="connsiteY14" fmla="*/ 1452192 h 1452192"/>
                          <a:gd name="connsiteX15" fmla="*/ 551829 w 3610097"/>
                          <a:gd name="connsiteY15" fmla="*/ 1452192 h 1452192"/>
                          <a:gd name="connsiteX16" fmla="*/ 0 w 3610097"/>
                          <a:gd name="connsiteY16" fmla="*/ 1452192 h 1452192"/>
                          <a:gd name="connsiteX17" fmla="*/ 0 w 3610097"/>
                          <a:gd name="connsiteY17" fmla="*/ 982650 h 1452192"/>
                          <a:gd name="connsiteX18" fmla="*/ 0 w 3610097"/>
                          <a:gd name="connsiteY18" fmla="*/ 542152 h 1452192"/>
                          <a:gd name="connsiteX19" fmla="*/ 0 w 3610097"/>
                          <a:gd name="connsiteY19" fmla="*/ 0 h 145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452192"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66579" y="135253"/>
                              <a:pt x="3609886" y="340168"/>
                              <a:pt x="3610097" y="513108"/>
                            </a:cubicBezTo>
                            <a:cubicBezTo>
                              <a:pt x="3610308" y="686048"/>
                              <a:pt x="3574182" y="818408"/>
                              <a:pt x="3610097" y="982650"/>
                            </a:cubicBezTo>
                            <a:cubicBezTo>
                              <a:pt x="3646012" y="1146892"/>
                              <a:pt x="3606172" y="1277894"/>
                              <a:pt x="3610097" y="1452192"/>
                            </a:cubicBezTo>
                            <a:cubicBezTo>
                              <a:pt x="3388109" y="1471740"/>
                              <a:pt x="3205261" y="1416871"/>
                              <a:pt x="3094369" y="1452192"/>
                            </a:cubicBezTo>
                            <a:cubicBezTo>
                              <a:pt x="2983477" y="1487513"/>
                              <a:pt x="2697716" y="1390362"/>
                              <a:pt x="2578641" y="1452192"/>
                            </a:cubicBezTo>
                            <a:cubicBezTo>
                              <a:pt x="2459566" y="1514022"/>
                              <a:pt x="2256496" y="1403720"/>
                              <a:pt x="2135115" y="1452192"/>
                            </a:cubicBezTo>
                            <a:cubicBezTo>
                              <a:pt x="2013734" y="1500664"/>
                              <a:pt x="1722981" y="1417061"/>
                              <a:pt x="1547184" y="1452192"/>
                            </a:cubicBezTo>
                            <a:cubicBezTo>
                              <a:pt x="1371387" y="1487323"/>
                              <a:pt x="1108890" y="1385643"/>
                              <a:pt x="959254" y="1452192"/>
                            </a:cubicBezTo>
                            <a:cubicBezTo>
                              <a:pt x="809618" y="1518741"/>
                              <a:pt x="700840" y="1440622"/>
                              <a:pt x="551829" y="1452192"/>
                            </a:cubicBezTo>
                            <a:cubicBezTo>
                              <a:pt x="402819" y="1463762"/>
                              <a:pt x="166877" y="1395651"/>
                              <a:pt x="0" y="1452192"/>
                            </a:cubicBezTo>
                            <a:cubicBezTo>
                              <a:pt x="-31985" y="1258296"/>
                              <a:pt x="21618" y="1087486"/>
                              <a:pt x="0" y="982650"/>
                            </a:cubicBezTo>
                            <a:cubicBezTo>
                              <a:pt x="-21618" y="877814"/>
                              <a:pt x="44086" y="751342"/>
                              <a:pt x="0" y="542152"/>
                            </a:cubicBezTo>
                            <a:cubicBezTo>
                              <a:pt x="-44086" y="332962"/>
                              <a:pt x="19947" y="217520"/>
                              <a:pt x="0" y="0"/>
                            </a:cubicBezTo>
                            <a:close/>
                          </a:path>
                        </a:pathLst>
                      </a:custGeom>
                      <ask:type>
                        <ask:lineSketchScribble/>
                      </ask:type>
                    </ask:lineSketchStyleProps>
                  </a:ext>
                </a:extLst>
              </a:ln>
            </p:spPr>
            <p:txBody>
              <a:bodyPr/>
              <a:lstStyle/>
              <a:p>
                <a:r>
                  <a:rPr lang="en-GB">
                    <a:noFill/>
                  </a:rPr>
                  <a:t> </a:t>
                </a:r>
              </a:p>
            </p:txBody>
          </p:sp>
        </mc:Fallback>
      </mc:AlternateContent>
      <p:sp>
        <p:nvSpPr>
          <p:cNvPr id="8" name="TextBox 7">
            <a:extLst>
              <a:ext uri="{FF2B5EF4-FFF2-40B4-BE49-F238E27FC236}">
                <a16:creationId xmlns:a16="http://schemas.microsoft.com/office/drawing/2014/main" id="{480FEAF3-FAB1-E217-E9B6-92AAD24E496C}"/>
              </a:ext>
            </a:extLst>
          </p:cNvPr>
          <p:cNvSpPr txBox="1"/>
          <p:nvPr/>
        </p:nvSpPr>
        <p:spPr>
          <a:xfrm>
            <a:off x="5103700" y="3078571"/>
            <a:ext cx="3610097" cy="1631216"/>
          </a:xfrm>
          <a:prstGeom prst="rect">
            <a:avLst/>
          </a:prstGeom>
          <a:noFill/>
          <a:ln w="38100">
            <a:solidFill>
              <a:schemeClr val="tx1"/>
            </a:solidFill>
            <a:extLst>
              <a:ext uri="{C807C97D-BFC1-408E-A445-0C87EB9F89A2}">
                <ask:lineSketchStyleProps xmlns:ask="http://schemas.microsoft.com/office/drawing/2018/sketchyshapes" sd="3166460648">
                  <a:custGeom>
                    <a:avLst/>
                    <a:gdLst>
                      <a:gd name="connsiteX0" fmla="*/ 0 w 3610097"/>
                      <a:gd name="connsiteY0" fmla="*/ 0 h 1631216"/>
                      <a:gd name="connsiteX1" fmla="*/ 551829 w 3610097"/>
                      <a:gd name="connsiteY1" fmla="*/ 0 h 1631216"/>
                      <a:gd name="connsiteX2" fmla="*/ 1067557 w 3610097"/>
                      <a:gd name="connsiteY2" fmla="*/ 0 h 1631216"/>
                      <a:gd name="connsiteX3" fmla="*/ 1547184 w 3610097"/>
                      <a:gd name="connsiteY3" fmla="*/ 0 h 1631216"/>
                      <a:gd name="connsiteX4" fmla="*/ 2135115 w 3610097"/>
                      <a:gd name="connsiteY4" fmla="*/ 0 h 1631216"/>
                      <a:gd name="connsiteX5" fmla="*/ 2686944 w 3610097"/>
                      <a:gd name="connsiteY5" fmla="*/ 0 h 1631216"/>
                      <a:gd name="connsiteX6" fmla="*/ 3610097 w 3610097"/>
                      <a:gd name="connsiteY6" fmla="*/ 0 h 1631216"/>
                      <a:gd name="connsiteX7" fmla="*/ 3610097 w 3610097"/>
                      <a:gd name="connsiteY7" fmla="*/ 576363 h 1631216"/>
                      <a:gd name="connsiteX8" fmla="*/ 3610097 w 3610097"/>
                      <a:gd name="connsiteY8" fmla="*/ 1103789 h 1631216"/>
                      <a:gd name="connsiteX9" fmla="*/ 3610097 w 3610097"/>
                      <a:gd name="connsiteY9" fmla="*/ 1631216 h 1631216"/>
                      <a:gd name="connsiteX10" fmla="*/ 3094369 w 3610097"/>
                      <a:gd name="connsiteY10" fmla="*/ 1631216 h 1631216"/>
                      <a:gd name="connsiteX11" fmla="*/ 2578641 w 3610097"/>
                      <a:gd name="connsiteY11" fmla="*/ 1631216 h 1631216"/>
                      <a:gd name="connsiteX12" fmla="*/ 2135115 w 3610097"/>
                      <a:gd name="connsiteY12" fmla="*/ 1631216 h 1631216"/>
                      <a:gd name="connsiteX13" fmla="*/ 1547184 w 3610097"/>
                      <a:gd name="connsiteY13" fmla="*/ 1631216 h 1631216"/>
                      <a:gd name="connsiteX14" fmla="*/ 959254 w 3610097"/>
                      <a:gd name="connsiteY14" fmla="*/ 1631216 h 1631216"/>
                      <a:gd name="connsiteX15" fmla="*/ 551829 w 3610097"/>
                      <a:gd name="connsiteY15" fmla="*/ 1631216 h 1631216"/>
                      <a:gd name="connsiteX16" fmla="*/ 0 w 3610097"/>
                      <a:gd name="connsiteY16" fmla="*/ 1631216 h 1631216"/>
                      <a:gd name="connsiteX17" fmla="*/ 0 w 3610097"/>
                      <a:gd name="connsiteY17" fmla="*/ 1103789 h 1631216"/>
                      <a:gd name="connsiteX18" fmla="*/ 0 w 3610097"/>
                      <a:gd name="connsiteY18" fmla="*/ 608987 h 1631216"/>
                      <a:gd name="connsiteX19" fmla="*/ 0 w 3610097"/>
                      <a:gd name="connsiteY19"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7" h="1631216" extrusionOk="0">
                        <a:moveTo>
                          <a:pt x="0" y="0"/>
                        </a:moveTo>
                        <a:cubicBezTo>
                          <a:pt x="252017" y="-11149"/>
                          <a:pt x="314245" y="12614"/>
                          <a:pt x="551829" y="0"/>
                        </a:cubicBezTo>
                        <a:cubicBezTo>
                          <a:pt x="789413" y="-12614"/>
                          <a:pt x="935182" y="26420"/>
                          <a:pt x="1067557" y="0"/>
                        </a:cubicBezTo>
                        <a:cubicBezTo>
                          <a:pt x="1199932" y="-26420"/>
                          <a:pt x="1348438" y="36713"/>
                          <a:pt x="1547184" y="0"/>
                        </a:cubicBezTo>
                        <a:cubicBezTo>
                          <a:pt x="1745930" y="-36713"/>
                          <a:pt x="1965460" y="40371"/>
                          <a:pt x="2135115" y="0"/>
                        </a:cubicBezTo>
                        <a:cubicBezTo>
                          <a:pt x="2304770" y="-40371"/>
                          <a:pt x="2472051" y="40763"/>
                          <a:pt x="2686944" y="0"/>
                        </a:cubicBezTo>
                        <a:cubicBezTo>
                          <a:pt x="2901837" y="-40763"/>
                          <a:pt x="3255608" y="53650"/>
                          <a:pt x="3610097" y="0"/>
                        </a:cubicBezTo>
                        <a:cubicBezTo>
                          <a:pt x="3675007" y="169509"/>
                          <a:pt x="3547541" y="309822"/>
                          <a:pt x="3610097" y="576363"/>
                        </a:cubicBezTo>
                        <a:cubicBezTo>
                          <a:pt x="3672653" y="842904"/>
                          <a:pt x="3579620" y="932007"/>
                          <a:pt x="3610097" y="1103789"/>
                        </a:cubicBezTo>
                        <a:cubicBezTo>
                          <a:pt x="3640574" y="1275571"/>
                          <a:pt x="3598572" y="1410153"/>
                          <a:pt x="3610097" y="1631216"/>
                        </a:cubicBezTo>
                        <a:cubicBezTo>
                          <a:pt x="3388109" y="1650764"/>
                          <a:pt x="3205261" y="1595895"/>
                          <a:pt x="3094369" y="1631216"/>
                        </a:cubicBezTo>
                        <a:cubicBezTo>
                          <a:pt x="2983477" y="1666537"/>
                          <a:pt x="2697716" y="1569386"/>
                          <a:pt x="2578641" y="1631216"/>
                        </a:cubicBezTo>
                        <a:cubicBezTo>
                          <a:pt x="2459566" y="1693046"/>
                          <a:pt x="2256496" y="1582744"/>
                          <a:pt x="2135115" y="1631216"/>
                        </a:cubicBezTo>
                        <a:cubicBezTo>
                          <a:pt x="2013734" y="1679688"/>
                          <a:pt x="1722981" y="1596085"/>
                          <a:pt x="1547184" y="1631216"/>
                        </a:cubicBezTo>
                        <a:cubicBezTo>
                          <a:pt x="1371387" y="1666347"/>
                          <a:pt x="1108890" y="1564667"/>
                          <a:pt x="959254" y="1631216"/>
                        </a:cubicBezTo>
                        <a:cubicBezTo>
                          <a:pt x="809618" y="1697765"/>
                          <a:pt x="700840" y="1619646"/>
                          <a:pt x="551829" y="1631216"/>
                        </a:cubicBezTo>
                        <a:cubicBezTo>
                          <a:pt x="402819" y="1642786"/>
                          <a:pt x="166877" y="1574675"/>
                          <a:pt x="0" y="1631216"/>
                        </a:cubicBezTo>
                        <a:cubicBezTo>
                          <a:pt x="-24233" y="1474117"/>
                          <a:pt x="8738" y="1311426"/>
                          <a:pt x="0" y="1103789"/>
                        </a:cubicBezTo>
                        <a:cubicBezTo>
                          <a:pt x="-8738" y="896152"/>
                          <a:pt x="58133" y="835434"/>
                          <a:pt x="0" y="608987"/>
                        </a:cubicBezTo>
                        <a:cubicBezTo>
                          <a:pt x="-58133" y="382540"/>
                          <a:pt x="44075" y="142428"/>
                          <a:pt x="0" y="0"/>
                        </a:cubicBezTo>
                        <a:close/>
                      </a:path>
                    </a:pathLst>
                  </a:custGeom>
                  <ask:type>
                    <ask:lineSketchScribble/>
                  </ask:type>
                </ask:lineSketchStyleProps>
              </a:ext>
            </a:extLst>
          </a:ln>
        </p:spPr>
        <p:txBody>
          <a:bodyPr wrap="square">
            <a:spAutoFit/>
          </a:bodyPr>
          <a:lstStyle/>
          <a:p>
            <a:pPr algn="ctr">
              <a:defRPr/>
            </a:pPr>
            <a:endPar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endParaRPr>
          </a:p>
          <a:p>
            <a:pPr algn="ctr">
              <a:defRPr/>
            </a:pP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A 2-digit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number</a:t>
            </a: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 + 2-digit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number</a:t>
            </a: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gives</a:t>
            </a: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an</a:t>
            </a: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answer</a:t>
            </a: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which</a:t>
            </a:r>
            <a:r>
              <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 is a 3-digit </a:t>
            </a:r>
            <a:r>
              <a:rPr lang="cy-GB" sz="2000" dirty="0" err="1">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rPr>
              <a:t>number</a:t>
            </a:r>
            <a:endParaRPr lang="cy-GB" sz="2000" dirty="0">
              <a:solidFill>
                <a:prstClr val="black"/>
              </a:solidFill>
              <a:latin typeface="Dreaming Outloud Pro" panose="03050502040302030504" pitchFamily="66" charset="0"/>
              <a:ea typeface="Calibri" panose="020F0502020204030204" pitchFamily="34" charset="0"/>
              <a:cs typeface="Dreaming Outloud Pro" panose="03050502040302030504" pitchFamily="66" charset="0"/>
            </a:endParaRPr>
          </a:p>
          <a:p>
            <a:pPr algn="ctr">
              <a:defRPr/>
            </a:pPr>
            <a:endParaRPr kumimoji="0" lang="en-GB" sz="2000" b="0" i="0" u="none" strike="noStrike" kern="120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endParaRPr>
          </a:p>
        </p:txBody>
      </p:sp>
    </p:spTree>
    <p:extLst>
      <p:ext uri="{BB962C8B-B14F-4D97-AF65-F5344CB8AC3E}">
        <p14:creationId xmlns:p14="http://schemas.microsoft.com/office/powerpoint/2010/main" val="37836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199B0E-F6A9-486A-A0A9-A7AF3C3E5ECE}"/>
              </a:ext>
            </a:extLst>
          </p:cNvPr>
          <p:cNvSpPr/>
          <p:nvPr/>
        </p:nvSpPr>
        <p:spPr>
          <a:xfrm>
            <a:off x="75185" y="2260472"/>
            <a:ext cx="8972563" cy="436892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1200"/>
              </a:spcAft>
              <a:buFont typeface="Arial"/>
              <a:buChar char="•"/>
            </a:pPr>
            <a:r>
              <a:rPr lang="en-GB" sz="2400" b="1" dirty="0">
                <a:solidFill>
                  <a:schemeClr val="accent1">
                    <a:lumMod val="50000"/>
                  </a:schemeClr>
                </a:solidFill>
                <a:latin typeface="Dreaming Outloud Pro" panose="03050502040302030504" pitchFamily="66" charset="0"/>
                <a:ea typeface="+mn-lt"/>
                <a:cs typeface="Dreaming Outloud Pro" panose="03050502040302030504" pitchFamily="66" charset="0"/>
              </a:rPr>
              <a:t>explain</a:t>
            </a:r>
            <a:r>
              <a:rPr lang="en-GB" sz="2800" dirty="0">
                <a:solidFill>
                  <a:schemeClr val="accent1">
                    <a:lumMod val="50000"/>
                  </a:schemeClr>
                </a:solidFill>
                <a:latin typeface="Dreaming Outloud Pro" panose="03050502040302030504" pitchFamily="66" charset="0"/>
                <a:ea typeface="+mn-lt"/>
                <a:cs typeface="Dreaming Outloud Pro" panose="03050502040302030504" pitchFamily="66" charset="0"/>
              </a:rPr>
              <a:t> </a:t>
            </a:r>
            <a:r>
              <a:rPr lang="en-GB" sz="2000" dirty="0">
                <a:solidFill>
                  <a:schemeClr val="accent1">
                    <a:lumMod val="50000"/>
                  </a:schemeClr>
                </a:solidFill>
                <a:latin typeface="Dreaming Outloud Pro" panose="03050502040302030504" pitchFamily="66" charset="0"/>
                <a:ea typeface="+mn-lt"/>
                <a:cs typeface="Dreaming Outloud Pro" panose="03050502040302030504" pitchFamily="66" charset="0"/>
              </a:rPr>
              <a:t>mathematical concepts </a:t>
            </a:r>
            <a:r>
              <a:rPr lang="cy-GB" sz="2000" i="1" dirty="0" err="1">
                <a:solidFill>
                  <a:srgbClr val="5B9BD5"/>
                </a:solidFill>
                <a:latin typeface="Dreaming Outloud Pro" panose="03050502040302030504" pitchFamily="66" charset="0"/>
                <a:cs typeface="Dreaming Outloud Pro" panose="03050502040302030504" pitchFamily="66" charset="0"/>
              </a:rPr>
              <a:t>e.g</a:t>
            </a:r>
            <a:r>
              <a:rPr lang="cy-GB" sz="2000" i="1" dirty="0">
                <a:solidFill>
                  <a:srgbClr val="5B9BD5"/>
                </a:solidFill>
                <a:latin typeface="Dreaming Outloud Pro" panose="03050502040302030504" pitchFamily="66" charset="0"/>
                <a:cs typeface="Dreaming Outloud Pro" panose="03050502040302030504" pitchFamily="66" charset="0"/>
              </a:rPr>
              <a:t>. </a:t>
            </a:r>
            <a:r>
              <a:rPr lang="cy-GB" sz="2000" i="1" dirty="0" err="1">
                <a:solidFill>
                  <a:srgbClr val="5B9BD5"/>
                </a:solidFill>
                <a:latin typeface="Dreaming Outloud Pro" panose="03050502040302030504" pitchFamily="66" charset="0"/>
                <a:cs typeface="Dreaming Outloud Pro" panose="03050502040302030504" pitchFamily="66" charset="0"/>
              </a:rPr>
              <a:t>in</a:t>
            </a:r>
            <a:r>
              <a:rPr lang="cy-GB" sz="2000" i="1" dirty="0">
                <a:solidFill>
                  <a:srgbClr val="5B9BD5"/>
                </a:solidFill>
                <a:latin typeface="Dreaming Outloud Pro" panose="03050502040302030504" pitchFamily="66" charset="0"/>
                <a:cs typeface="Dreaming Outloud Pro" panose="03050502040302030504" pitchFamily="66" charset="0"/>
              </a:rPr>
              <a:t> </a:t>
            </a:r>
            <a:r>
              <a:rPr lang="cy-GB" sz="2000" i="1" dirty="0" err="1">
                <a:solidFill>
                  <a:srgbClr val="5B9BD5"/>
                </a:solidFill>
                <a:latin typeface="Dreaming Outloud Pro" panose="03050502040302030504" pitchFamily="66" charset="0"/>
                <a:cs typeface="Dreaming Outloud Pro" panose="03050502040302030504" pitchFamily="66" charset="0"/>
              </a:rPr>
              <a:t>words</a:t>
            </a:r>
            <a:r>
              <a:rPr lang="cy-GB" sz="2000" i="1" dirty="0">
                <a:solidFill>
                  <a:srgbClr val="5B9BD5"/>
                </a:solidFill>
                <a:latin typeface="Dreaming Outloud Pro" panose="03050502040302030504" pitchFamily="66" charset="0"/>
                <a:cs typeface="Dreaming Outloud Pro" panose="03050502040302030504" pitchFamily="66" charset="0"/>
              </a:rPr>
              <a:t>, </a:t>
            </a:r>
            <a:r>
              <a:rPr lang="cy-GB" sz="2000" i="1" dirty="0" err="1">
                <a:solidFill>
                  <a:srgbClr val="5B9BD5"/>
                </a:solidFill>
                <a:latin typeface="Dreaming Outloud Pro" panose="03050502040302030504" pitchFamily="66" charset="0"/>
                <a:cs typeface="Dreaming Outloud Pro" panose="03050502040302030504" pitchFamily="66" charset="0"/>
              </a:rPr>
              <a:t>using</a:t>
            </a:r>
            <a:r>
              <a:rPr lang="cy-GB" sz="2000" i="1" dirty="0">
                <a:solidFill>
                  <a:srgbClr val="5B9BD5"/>
                </a:solidFill>
                <a:latin typeface="Dreaming Outloud Pro" panose="03050502040302030504" pitchFamily="66" charset="0"/>
                <a:cs typeface="Dreaming Outloud Pro" panose="03050502040302030504" pitchFamily="66" charset="0"/>
              </a:rPr>
              <a:t> a diagram / </a:t>
            </a:r>
            <a:r>
              <a:rPr lang="cy-GB" sz="2000" i="1" dirty="0" err="1">
                <a:solidFill>
                  <a:srgbClr val="5B9BD5"/>
                </a:solidFill>
                <a:latin typeface="Dreaming Outloud Pro" panose="03050502040302030504" pitchFamily="66" charset="0"/>
                <a:cs typeface="Dreaming Outloud Pro" panose="03050502040302030504" pitchFamily="66" charset="0"/>
              </a:rPr>
              <a:t>resources</a:t>
            </a:r>
            <a:r>
              <a:rPr lang="cy-GB" sz="2000" i="1" dirty="0">
                <a:solidFill>
                  <a:srgbClr val="5B9BD5"/>
                </a:solidFill>
                <a:latin typeface="Dreaming Outloud Pro" panose="03050502040302030504" pitchFamily="66" charset="0"/>
                <a:cs typeface="Dreaming Outloud Pro" panose="03050502040302030504" pitchFamily="66" charset="0"/>
              </a:rPr>
              <a:t> / </a:t>
            </a:r>
            <a:r>
              <a:rPr lang="cy-GB" sz="2000" i="1" dirty="0" err="1">
                <a:solidFill>
                  <a:srgbClr val="5B9BD5"/>
                </a:solidFill>
                <a:latin typeface="Dreaming Outloud Pro" panose="03050502040302030504" pitchFamily="66" charset="0"/>
                <a:cs typeface="Dreaming Outloud Pro" panose="03050502040302030504" pitchFamily="66" charset="0"/>
              </a:rPr>
              <a:t>examples</a:t>
            </a:r>
            <a:r>
              <a:rPr lang="cy-GB" sz="2000" i="1" dirty="0">
                <a:solidFill>
                  <a:srgbClr val="5B9BD5"/>
                </a:solidFill>
                <a:latin typeface="Dreaming Outloud Pro" panose="03050502040302030504" pitchFamily="66" charset="0"/>
                <a:cs typeface="Dreaming Outloud Pro" panose="03050502040302030504" pitchFamily="66" charset="0"/>
              </a:rPr>
              <a:t> or </a:t>
            </a:r>
            <a:r>
              <a:rPr lang="cy-GB" sz="2000" i="1" dirty="0" err="1">
                <a:solidFill>
                  <a:srgbClr val="5B9BD5"/>
                </a:solidFill>
                <a:latin typeface="Dreaming Outloud Pro" panose="03050502040302030504" pitchFamily="66" charset="0"/>
                <a:cs typeface="Dreaming Outloud Pro" panose="03050502040302030504" pitchFamily="66" charset="0"/>
              </a:rPr>
              <a:t>non-examples</a:t>
            </a:r>
            <a:endParaRPr lang="en-GB" sz="2400" dirty="0">
              <a:solidFill>
                <a:srgbClr val="5B9BD5"/>
              </a:solidFill>
              <a:latin typeface="Dreaming Outloud Pro" panose="03050502040302030504" pitchFamily="66" charset="0"/>
              <a:ea typeface="+mn-lt"/>
              <a:cs typeface="Dreaming Outloud Pro" panose="03050502040302030504" pitchFamily="66" charset="0"/>
            </a:endParaRPr>
          </a:p>
          <a:p>
            <a:pPr marL="285750" indent="-285750">
              <a:buFont typeface="Arial"/>
              <a:buChar char="•"/>
            </a:pPr>
            <a:r>
              <a:rPr lang="en-GB" sz="2400" b="1" dirty="0">
                <a:solidFill>
                  <a:schemeClr val="accent1">
                    <a:lumMod val="50000"/>
                  </a:schemeClr>
                </a:solidFill>
                <a:latin typeface="Dreaming Outloud Pro" panose="03050502040302030504" pitchFamily="66" charset="0"/>
                <a:ea typeface="+mn-lt"/>
                <a:cs typeface="Dreaming Outloud Pro" panose="03050502040302030504" pitchFamily="66" charset="0"/>
              </a:rPr>
              <a:t>represent</a:t>
            </a:r>
            <a:r>
              <a:rPr lang="en-GB" sz="2800" dirty="0">
                <a:solidFill>
                  <a:schemeClr val="accent1">
                    <a:lumMod val="50000"/>
                  </a:schemeClr>
                </a:solidFill>
                <a:latin typeface="Dreaming Outloud Pro" panose="03050502040302030504" pitchFamily="66" charset="0"/>
                <a:ea typeface="+mn-lt"/>
                <a:cs typeface="Dreaming Outloud Pro" panose="03050502040302030504" pitchFamily="66" charset="0"/>
              </a:rPr>
              <a:t> </a:t>
            </a:r>
            <a:r>
              <a:rPr lang="en-GB" sz="2000" dirty="0">
                <a:solidFill>
                  <a:schemeClr val="accent1">
                    <a:lumMod val="50000"/>
                  </a:schemeClr>
                </a:solidFill>
                <a:latin typeface="Dreaming Outloud Pro" panose="03050502040302030504" pitchFamily="66" charset="0"/>
                <a:ea typeface="+mn-lt"/>
                <a:cs typeface="Dreaming Outloud Pro" panose="03050502040302030504" pitchFamily="66" charset="0"/>
              </a:rPr>
              <a:t>a concept in different ways</a:t>
            </a:r>
          </a:p>
          <a:p>
            <a:r>
              <a:rPr lang="en-GB" sz="2000" i="1" dirty="0">
                <a:solidFill>
                  <a:schemeClr val="accent1"/>
                </a:solidFill>
                <a:latin typeface="Dreaming Outloud Pro" panose="03050502040302030504" pitchFamily="66" charset="0"/>
                <a:ea typeface="+mn-lt"/>
                <a:cs typeface="Dreaming Outloud Pro" panose="03050502040302030504" pitchFamily="66" charset="0"/>
              </a:rPr>
              <a:t>    </a:t>
            </a:r>
            <a:r>
              <a:rPr lang="cy-GB" sz="2000" i="1" dirty="0" err="1">
                <a:solidFill>
                  <a:srgbClr val="5B9BD5"/>
                </a:solidFill>
                <a:latin typeface="Dreaming Outloud Pro" panose="03050502040302030504" pitchFamily="66" charset="0"/>
                <a:cs typeface="Dreaming Outloud Pro" panose="03050502040302030504" pitchFamily="66" charset="0"/>
              </a:rPr>
              <a:t>i.e</a:t>
            </a:r>
            <a:r>
              <a:rPr lang="cy-GB" sz="2000" i="1" dirty="0">
                <a:solidFill>
                  <a:srgbClr val="5B9BD5"/>
                </a:solidFill>
                <a:latin typeface="Dreaming Outloud Pro" panose="03050502040302030504" pitchFamily="66" charset="0"/>
                <a:cs typeface="Dreaming Outloud Pro" panose="03050502040302030504" pitchFamily="66" charset="0"/>
              </a:rPr>
              <a:t>. </a:t>
            </a:r>
            <a:r>
              <a:rPr lang="cy-GB" sz="2000" i="1" dirty="0" err="1">
                <a:solidFill>
                  <a:srgbClr val="5B9BD5"/>
                </a:solidFill>
                <a:latin typeface="Dreaming Outloud Pro" panose="03050502040302030504" pitchFamily="66" charset="0"/>
                <a:cs typeface="Dreaming Outloud Pro" panose="03050502040302030504" pitchFamily="66" charset="0"/>
              </a:rPr>
              <a:t>concrete</a:t>
            </a:r>
            <a:r>
              <a:rPr lang="cy-GB" sz="2000" i="1" dirty="0">
                <a:solidFill>
                  <a:srgbClr val="5B9BD5"/>
                </a:solidFill>
                <a:latin typeface="Dreaming Outloud Pro" panose="03050502040302030504" pitchFamily="66" charset="0"/>
                <a:cs typeface="Dreaming Outloud Pro" panose="03050502040302030504" pitchFamily="66" charset="0"/>
              </a:rPr>
              <a:t> / </a:t>
            </a:r>
            <a:r>
              <a:rPr lang="cy-GB" sz="2000" i="1" dirty="0" err="1">
                <a:solidFill>
                  <a:srgbClr val="5B9BD5"/>
                </a:solidFill>
                <a:latin typeface="Dreaming Outloud Pro" panose="03050502040302030504" pitchFamily="66" charset="0"/>
                <a:cs typeface="Dreaming Outloud Pro" panose="03050502040302030504" pitchFamily="66" charset="0"/>
              </a:rPr>
              <a:t>pictorial</a:t>
            </a:r>
            <a:r>
              <a:rPr lang="cy-GB" sz="2000" i="1" dirty="0">
                <a:solidFill>
                  <a:srgbClr val="5B9BD5"/>
                </a:solidFill>
                <a:latin typeface="Dreaming Outloud Pro" panose="03050502040302030504" pitchFamily="66" charset="0"/>
                <a:cs typeface="Dreaming Outloud Pro" panose="03050502040302030504" pitchFamily="66" charset="0"/>
              </a:rPr>
              <a:t> / </a:t>
            </a:r>
            <a:r>
              <a:rPr lang="cy-GB" sz="2000" i="1" dirty="0" err="1">
                <a:solidFill>
                  <a:srgbClr val="5B9BD5"/>
                </a:solidFill>
                <a:latin typeface="Dreaming Outloud Pro" panose="03050502040302030504" pitchFamily="66" charset="0"/>
                <a:cs typeface="Dreaming Outloud Pro" panose="03050502040302030504" pitchFamily="66" charset="0"/>
              </a:rPr>
              <a:t>abstract</a:t>
            </a:r>
            <a:r>
              <a:rPr lang="cy-GB" sz="2000" i="1" dirty="0">
                <a:solidFill>
                  <a:srgbClr val="5B9BD5"/>
                </a:solidFill>
                <a:latin typeface="Dreaming Outloud Pro" panose="03050502040302030504" pitchFamily="66" charset="0"/>
                <a:cs typeface="Dreaming Outloud Pro" panose="03050502040302030504" pitchFamily="66" charset="0"/>
              </a:rPr>
              <a:t>, </a:t>
            </a:r>
            <a:r>
              <a:rPr lang="en-GB" sz="2000" i="1" dirty="0">
                <a:solidFill>
                  <a:srgbClr val="5B9BD5"/>
                </a:solidFill>
                <a:latin typeface="Dreaming Outloud Pro" panose="03050502040302030504" pitchFamily="66" charset="0"/>
                <a:cs typeface="Dreaming Outloud Pro" panose="03050502040302030504" pitchFamily="66" charset="0"/>
              </a:rPr>
              <a:t>e</a:t>
            </a:r>
            <a:r>
              <a:rPr lang="cy-GB" sz="2000" i="1" dirty="0">
                <a:solidFill>
                  <a:srgbClr val="5B9BD5"/>
                </a:solidFill>
                <a:latin typeface="Dreaming Outloud Pro" panose="03050502040302030504" pitchFamily="66" charset="0"/>
                <a:cs typeface="Dreaming Outloud Pro" panose="03050502040302030504" pitchFamily="66" charset="0"/>
              </a:rPr>
              <a:t>.g. 3</a:t>
            </a:r>
            <a:r>
              <a:rPr lang="en-GB" sz="2000" i="1" dirty="0">
                <a:solidFill>
                  <a:srgbClr val="5B9BD5"/>
                </a:solidFill>
                <a:latin typeface="Dreaming Outloud Pro" panose="03050502040302030504" pitchFamily="66" charset="0"/>
                <a:cs typeface="Dreaming Outloud Pro" panose="03050502040302030504" pitchFamily="66" charset="0"/>
              </a:rPr>
              <a:t> x 4 = 12</a:t>
            </a:r>
          </a:p>
          <a:p>
            <a:pPr marL="285750" indent="-285750">
              <a:buFont typeface="Arial"/>
              <a:buChar char="•"/>
            </a:pPr>
            <a:endParaRPr lang="en-GB" sz="2400" dirty="0">
              <a:solidFill>
                <a:schemeClr val="accent1"/>
              </a:solidFill>
              <a:latin typeface="Dreaming Outloud Pro" panose="03050502040302030504" pitchFamily="66" charset="0"/>
              <a:ea typeface="+mn-lt"/>
              <a:cs typeface="Dreaming Outloud Pro" panose="03050502040302030504" pitchFamily="66" charset="0"/>
            </a:endParaRPr>
          </a:p>
          <a:p>
            <a:endParaRPr lang="en-GB" sz="2400" dirty="0">
              <a:solidFill>
                <a:schemeClr val="accent1"/>
              </a:solidFill>
              <a:latin typeface="Dreaming Outloud Pro" panose="03050502040302030504" pitchFamily="66" charset="0"/>
              <a:ea typeface="+mn-lt"/>
              <a:cs typeface="Dreaming Outloud Pro" panose="03050502040302030504" pitchFamily="66" charset="0"/>
            </a:endParaRPr>
          </a:p>
          <a:p>
            <a:endParaRPr lang="en-GB" sz="2400" dirty="0">
              <a:solidFill>
                <a:schemeClr val="accent1"/>
              </a:solidFill>
              <a:latin typeface="Dreaming Outloud Pro" panose="03050502040302030504" pitchFamily="66" charset="0"/>
              <a:ea typeface="+mn-lt"/>
              <a:cs typeface="Dreaming Outloud Pro" panose="03050502040302030504" pitchFamily="66" charset="0"/>
            </a:endParaRPr>
          </a:p>
          <a:p>
            <a:pPr marL="285750" indent="-285750">
              <a:buFont typeface="Arial"/>
              <a:buChar char="•"/>
            </a:pPr>
            <a:endParaRPr lang="en-GB" sz="2400" b="1" dirty="0">
              <a:solidFill>
                <a:schemeClr val="accent1">
                  <a:lumMod val="50000"/>
                </a:schemeClr>
              </a:solidFill>
              <a:latin typeface="Dreaming Outloud Pro" panose="03050502040302030504" pitchFamily="66" charset="0"/>
              <a:ea typeface="+mn-lt"/>
              <a:cs typeface="Dreaming Outloud Pro" panose="03050502040302030504" pitchFamily="66" charset="0"/>
            </a:endParaRPr>
          </a:p>
          <a:p>
            <a:pPr marL="285750" indent="-285750">
              <a:buFont typeface="Arial"/>
              <a:buChar char="•"/>
            </a:pPr>
            <a:r>
              <a:rPr lang="en-GB" sz="2400" b="1" dirty="0">
                <a:solidFill>
                  <a:schemeClr val="accent1">
                    <a:lumMod val="50000"/>
                  </a:schemeClr>
                </a:solidFill>
                <a:latin typeface="Dreaming Outloud Pro" panose="03050502040302030504" pitchFamily="66" charset="0"/>
                <a:ea typeface="+mn-lt"/>
                <a:cs typeface="Dreaming Outloud Pro" panose="03050502040302030504" pitchFamily="66" charset="0"/>
              </a:rPr>
              <a:t>make connections </a:t>
            </a:r>
            <a:r>
              <a:rPr lang="en-GB" sz="2000" dirty="0">
                <a:solidFill>
                  <a:schemeClr val="accent1">
                    <a:lumMod val="50000"/>
                  </a:schemeClr>
                </a:solidFill>
                <a:latin typeface="Dreaming Outloud Pro" panose="03050502040302030504" pitchFamily="66" charset="0"/>
                <a:ea typeface="+mn-lt"/>
                <a:cs typeface="Dreaming Outloud Pro" panose="03050502040302030504" pitchFamily="66" charset="0"/>
              </a:rPr>
              <a:t>to other concepts / ideas within mathematics</a:t>
            </a:r>
          </a:p>
          <a:p>
            <a:endParaRPr lang="en-GB" sz="1200" dirty="0">
              <a:solidFill>
                <a:schemeClr val="accent1">
                  <a:lumMod val="50000"/>
                </a:schemeClr>
              </a:solidFill>
              <a:latin typeface="Dreaming Outloud Pro" panose="03050502040302030504" pitchFamily="66" charset="0"/>
              <a:ea typeface="+mn-lt"/>
              <a:cs typeface="Dreaming Outloud Pro" panose="03050502040302030504" pitchFamily="66" charset="0"/>
            </a:endParaRPr>
          </a:p>
          <a:p>
            <a:pPr marL="285750" indent="-285750">
              <a:buFont typeface="Arial"/>
              <a:buChar char="•"/>
            </a:pPr>
            <a:r>
              <a:rPr lang="en-GB" sz="2400" b="1" dirty="0">
                <a:solidFill>
                  <a:schemeClr val="accent1">
                    <a:lumMod val="50000"/>
                  </a:schemeClr>
                </a:solidFill>
                <a:latin typeface="Dreaming Outloud Pro" panose="03050502040302030504" pitchFamily="66" charset="0"/>
                <a:ea typeface="+mn-lt"/>
                <a:cs typeface="Dreaming Outloud Pro" panose="03050502040302030504" pitchFamily="66" charset="0"/>
              </a:rPr>
              <a:t>transfer</a:t>
            </a:r>
            <a:r>
              <a:rPr lang="en-GB" sz="2400" dirty="0">
                <a:solidFill>
                  <a:schemeClr val="accent1">
                    <a:lumMod val="50000"/>
                  </a:schemeClr>
                </a:solidFill>
                <a:latin typeface="Dreaming Outloud Pro" panose="03050502040302030504" pitchFamily="66" charset="0"/>
                <a:ea typeface="+mn-lt"/>
                <a:cs typeface="Dreaming Outloud Pro" panose="03050502040302030504" pitchFamily="66" charset="0"/>
              </a:rPr>
              <a:t> and </a:t>
            </a:r>
            <a:r>
              <a:rPr lang="en-GB" sz="2400" b="1" dirty="0">
                <a:solidFill>
                  <a:schemeClr val="accent1">
                    <a:lumMod val="50000"/>
                  </a:schemeClr>
                </a:solidFill>
                <a:latin typeface="Dreaming Outloud Pro" panose="03050502040302030504" pitchFamily="66" charset="0"/>
                <a:ea typeface="+mn-lt"/>
                <a:cs typeface="Dreaming Outloud Pro" panose="03050502040302030504" pitchFamily="66" charset="0"/>
              </a:rPr>
              <a:t>use</a:t>
            </a:r>
            <a:r>
              <a:rPr lang="en-GB" sz="2400" dirty="0">
                <a:solidFill>
                  <a:schemeClr val="accent1">
                    <a:lumMod val="50000"/>
                  </a:schemeClr>
                </a:solidFill>
                <a:latin typeface="Dreaming Outloud Pro" panose="03050502040302030504" pitchFamily="66" charset="0"/>
                <a:ea typeface="+mn-lt"/>
                <a:cs typeface="Dreaming Outloud Pro" panose="03050502040302030504" pitchFamily="66" charset="0"/>
              </a:rPr>
              <a:t> </a:t>
            </a:r>
            <a:r>
              <a:rPr lang="en-GB" sz="2000" dirty="0">
                <a:solidFill>
                  <a:schemeClr val="accent1">
                    <a:lumMod val="50000"/>
                  </a:schemeClr>
                </a:solidFill>
                <a:latin typeface="Dreaming Outloud Pro" panose="03050502040302030504" pitchFamily="66" charset="0"/>
                <a:ea typeface="+mn-lt"/>
                <a:cs typeface="Dreaming Outloud Pro" panose="03050502040302030504" pitchFamily="66" charset="0"/>
              </a:rPr>
              <a:t>concepts in new contexts</a:t>
            </a:r>
            <a:endParaRPr lang="en-GB" sz="2400" dirty="0">
              <a:solidFill>
                <a:schemeClr val="accent1">
                  <a:lumMod val="50000"/>
                </a:schemeClr>
              </a:solidFill>
              <a:latin typeface="Dreaming Outloud Pro" panose="03050502040302030504" pitchFamily="66" charset="0"/>
              <a:cs typeface="Dreaming Outloud Pro" panose="03050502040302030504" pitchFamily="66" charset="0"/>
            </a:endParaRPr>
          </a:p>
        </p:txBody>
      </p:sp>
      <p:sp>
        <p:nvSpPr>
          <p:cNvPr id="12" name="Rectangle 11">
            <a:extLst>
              <a:ext uri="{FF2B5EF4-FFF2-40B4-BE49-F238E27FC236}">
                <a16:creationId xmlns:a16="http://schemas.microsoft.com/office/drawing/2014/main" id="{193D8F3F-DF0D-792D-8133-07C412200888}"/>
              </a:ext>
            </a:extLst>
          </p:cNvPr>
          <p:cNvSpPr/>
          <p:nvPr/>
        </p:nvSpPr>
        <p:spPr>
          <a:xfrm>
            <a:off x="317500" y="4203700"/>
            <a:ext cx="3398384" cy="1016000"/>
          </a:xfrm>
          <a:prstGeom prst="rect">
            <a:avLst/>
          </a:prstGeom>
          <a:solidFill>
            <a:srgbClr val="BE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0" y="0"/>
            <a:ext cx="9144000" cy="2000548"/>
          </a:xfrm>
          <a:prstGeom prst="rect">
            <a:avLst/>
          </a:prstGeom>
          <a:solidFill>
            <a:schemeClr val="accent1"/>
          </a:solidFill>
        </p:spPr>
        <p:txBody>
          <a:bodyPr wrap="square" rtlCol="0">
            <a:spAutoFit/>
          </a:bodyPr>
          <a:lstStyle/>
          <a:p>
            <a:pPr algn="ctr"/>
            <a:endParaRPr lang="en-GB" sz="2000" b="1" dirty="0">
              <a:solidFill>
                <a:schemeClr val="bg1"/>
              </a:solidFill>
              <a:latin typeface="KG Red Hands" panose="02000505000000020004" pitchFamily="2" charset="0"/>
            </a:endParaRPr>
          </a:p>
          <a:p>
            <a:pPr algn="ctr"/>
            <a:r>
              <a:rPr lang="en-GB" sz="3600" b="1" dirty="0">
                <a:solidFill>
                  <a:schemeClr val="bg1"/>
                </a:solidFill>
                <a:latin typeface="Dreaming Outloud Pro" panose="03050502040302030504" pitchFamily="66" charset="0"/>
                <a:cs typeface="Dreaming Outloud Pro" panose="03050502040302030504" pitchFamily="66" charset="0"/>
              </a:rPr>
              <a:t>Conceptual understanding</a:t>
            </a:r>
          </a:p>
          <a:p>
            <a:endParaRPr lang="en-GB" sz="1200" dirty="0">
              <a:latin typeface="KG Red Hands" panose="02000505000000020004" pitchFamily="2" charset="0"/>
            </a:endParaRPr>
          </a:p>
          <a:p>
            <a:pPr algn="ctr"/>
            <a:r>
              <a:rPr lang="en-GB" sz="2800" dirty="0">
                <a:solidFill>
                  <a:schemeClr val="bg1"/>
                </a:solidFill>
                <a:latin typeface="KG Red Hands" panose="02000505000000020004" pitchFamily="2" charset="0"/>
              </a:rPr>
              <a:t>   </a:t>
            </a:r>
            <a:r>
              <a:rPr lang="en-GB" sz="2800" dirty="0">
                <a:solidFill>
                  <a:schemeClr val="bg1"/>
                </a:solidFill>
                <a:latin typeface="Dreaming Outloud Pro" panose="03050502040302030504" pitchFamily="66" charset="0"/>
                <a:cs typeface="Dreaming Outloud Pro" panose="03050502040302030504" pitchFamily="66" charset="0"/>
              </a:rPr>
              <a:t>Deepen and extend understanding of </a:t>
            </a:r>
          </a:p>
          <a:p>
            <a:pPr algn="ctr"/>
            <a:r>
              <a:rPr lang="en-GB" sz="2800" dirty="0">
                <a:solidFill>
                  <a:schemeClr val="bg1"/>
                </a:solidFill>
                <a:latin typeface="Dreaming Outloud Pro" panose="03050502040302030504" pitchFamily="66" charset="0"/>
                <a:cs typeface="Dreaming Outloud Pro" panose="03050502040302030504" pitchFamily="66" charset="0"/>
              </a:rPr>
              <a:t>mathematical concepts and connections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62489" y="4261510"/>
            <a:ext cx="679792" cy="9063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730495" y="4261509"/>
            <a:ext cx="679792" cy="906389"/>
          </a:xfrm>
          <a:prstGeom prst="rect">
            <a:avLst/>
          </a:prstGeom>
        </p:spPr>
      </p:pic>
      <p:sp>
        <p:nvSpPr>
          <p:cNvPr id="13" name="Rectangle 12">
            <a:extLst>
              <a:ext uri="{FF2B5EF4-FFF2-40B4-BE49-F238E27FC236}">
                <a16:creationId xmlns:a16="http://schemas.microsoft.com/office/drawing/2014/main" id="{376EA1F9-311A-53B9-2832-451CC02E5033}"/>
              </a:ext>
            </a:extLst>
          </p:cNvPr>
          <p:cNvSpPr/>
          <p:nvPr/>
        </p:nvSpPr>
        <p:spPr>
          <a:xfrm>
            <a:off x="4163987" y="4203700"/>
            <a:ext cx="4665895" cy="1016000"/>
          </a:xfrm>
          <a:prstGeom prst="rect">
            <a:avLst/>
          </a:prstGeom>
          <a:solidFill>
            <a:srgbClr val="BE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94483" y="4261511"/>
            <a:ext cx="679791" cy="906388"/>
          </a:xfrm>
          <a:prstGeom prst="rect">
            <a:avLst/>
          </a:prstGeom>
        </p:spPr>
      </p:pic>
      <p:pic>
        <p:nvPicPr>
          <p:cNvPr id="2" name="Picture 5" descr="96799374_262205301814251_952504814313406464_n">
            <a:extLst>
              <a:ext uri="{FF2B5EF4-FFF2-40B4-BE49-F238E27FC236}">
                <a16:creationId xmlns:a16="http://schemas.microsoft.com/office/drawing/2014/main" id="{072B8428-8D3F-D812-B3D7-00B6A7F97A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17056"/>
          <a:stretch>
            <a:fillRect/>
          </a:stretch>
        </p:blipFill>
        <p:spPr bwMode="auto">
          <a:xfrm rot="16200000" flipH="1">
            <a:off x="4437794" y="4273976"/>
            <a:ext cx="632828" cy="90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a:extLst>
              <a:ext uri="{FF2B5EF4-FFF2-40B4-BE49-F238E27FC236}">
                <a16:creationId xmlns:a16="http://schemas.microsoft.com/office/drawing/2014/main" id="{010A6193-2658-CE68-EFE0-CBF57122FF39}"/>
              </a:ext>
            </a:extLst>
          </p:cNvPr>
          <p:cNvPicPr>
            <a:picLocks noChangeAspect="1"/>
          </p:cNvPicPr>
          <p:nvPr/>
        </p:nvPicPr>
        <p:blipFill>
          <a:blip r:embed="rId8"/>
          <a:stretch>
            <a:fillRect/>
          </a:stretch>
        </p:blipFill>
        <p:spPr>
          <a:xfrm>
            <a:off x="5343387" y="4375004"/>
            <a:ext cx="1853559" cy="680797"/>
          </a:xfrm>
          <a:prstGeom prst="rect">
            <a:avLst/>
          </a:prstGeom>
        </p:spPr>
      </p:pic>
      <p:pic>
        <p:nvPicPr>
          <p:cNvPr id="9" name="Picture 8">
            <a:extLst>
              <a:ext uri="{FF2B5EF4-FFF2-40B4-BE49-F238E27FC236}">
                <a16:creationId xmlns:a16="http://schemas.microsoft.com/office/drawing/2014/main" id="{C304A62E-C245-6266-B860-E5401AB084C4}"/>
              </a:ext>
            </a:extLst>
          </p:cNvPr>
          <p:cNvPicPr>
            <a:picLocks noChangeAspect="1"/>
          </p:cNvPicPr>
          <p:nvPr/>
        </p:nvPicPr>
        <p:blipFill>
          <a:blip r:embed="rId9"/>
          <a:stretch>
            <a:fillRect/>
          </a:stretch>
        </p:blipFill>
        <p:spPr>
          <a:xfrm>
            <a:off x="7418057" y="4398402"/>
            <a:ext cx="1284831" cy="634000"/>
          </a:xfrm>
          <a:prstGeom prst="rect">
            <a:avLst/>
          </a:prstGeom>
          <a:solidFill>
            <a:schemeClr val="bg2"/>
          </a:solidFill>
          <a:ln>
            <a:solidFill>
              <a:schemeClr val="tx2"/>
            </a:solidFill>
            <a:extLst>
              <a:ext uri="{C807C97D-BFC1-408E-A445-0C87EB9F89A2}">
                <ask:lineSketchStyleProps xmlns:ask="http://schemas.microsoft.com/office/drawing/2018/sketchyshapes" sd="1219033472">
                  <a:custGeom>
                    <a:avLst/>
                    <a:gdLst>
                      <a:gd name="connsiteX0" fmla="*/ 0 w 1284831"/>
                      <a:gd name="connsiteY0" fmla="*/ 0 h 634000"/>
                      <a:gd name="connsiteX1" fmla="*/ 415429 w 1284831"/>
                      <a:gd name="connsiteY1" fmla="*/ 0 h 634000"/>
                      <a:gd name="connsiteX2" fmla="*/ 843706 w 1284831"/>
                      <a:gd name="connsiteY2" fmla="*/ 0 h 634000"/>
                      <a:gd name="connsiteX3" fmla="*/ 1284831 w 1284831"/>
                      <a:gd name="connsiteY3" fmla="*/ 0 h 634000"/>
                      <a:gd name="connsiteX4" fmla="*/ 1284831 w 1284831"/>
                      <a:gd name="connsiteY4" fmla="*/ 317000 h 634000"/>
                      <a:gd name="connsiteX5" fmla="*/ 1284831 w 1284831"/>
                      <a:gd name="connsiteY5" fmla="*/ 634000 h 634000"/>
                      <a:gd name="connsiteX6" fmla="*/ 856554 w 1284831"/>
                      <a:gd name="connsiteY6" fmla="*/ 634000 h 634000"/>
                      <a:gd name="connsiteX7" fmla="*/ 453974 w 1284831"/>
                      <a:gd name="connsiteY7" fmla="*/ 634000 h 634000"/>
                      <a:gd name="connsiteX8" fmla="*/ 0 w 1284831"/>
                      <a:gd name="connsiteY8" fmla="*/ 634000 h 634000"/>
                      <a:gd name="connsiteX9" fmla="*/ 0 w 1284831"/>
                      <a:gd name="connsiteY9" fmla="*/ 323340 h 634000"/>
                      <a:gd name="connsiteX10" fmla="*/ 0 w 1284831"/>
                      <a:gd name="connsiteY10" fmla="*/ 0 h 6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4831" h="634000" fill="none" extrusionOk="0">
                        <a:moveTo>
                          <a:pt x="0" y="0"/>
                        </a:moveTo>
                        <a:cubicBezTo>
                          <a:pt x="207437" y="-20854"/>
                          <a:pt x="289637" y="36206"/>
                          <a:pt x="415429" y="0"/>
                        </a:cubicBezTo>
                        <a:cubicBezTo>
                          <a:pt x="541221" y="-36206"/>
                          <a:pt x="662611" y="7194"/>
                          <a:pt x="843706" y="0"/>
                        </a:cubicBezTo>
                        <a:cubicBezTo>
                          <a:pt x="1024801" y="-7194"/>
                          <a:pt x="1073421" y="23407"/>
                          <a:pt x="1284831" y="0"/>
                        </a:cubicBezTo>
                        <a:cubicBezTo>
                          <a:pt x="1314552" y="82367"/>
                          <a:pt x="1259748" y="213902"/>
                          <a:pt x="1284831" y="317000"/>
                        </a:cubicBezTo>
                        <a:cubicBezTo>
                          <a:pt x="1309914" y="420098"/>
                          <a:pt x="1283071" y="511696"/>
                          <a:pt x="1284831" y="634000"/>
                        </a:cubicBezTo>
                        <a:cubicBezTo>
                          <a:pt x="1131668" y="665027"/>
                          <a:pt x="977435" y="593608"/>
                          <a:pt x="856554" y="634000"/>
                        </a:cubicBezTo>
                        <a:cubicBezTo>
                          <a:pt x="735673" y="674392"/>
                          <a:pt x="549496" y="588680"/>
                          <a:pt x="453974" y="634000"/>
                        </a:cubicBezTo>
                        <a:cubicBezTo>
                          <a:pt x="358452" y="679320"/>
                          <a:pt x="213015" y="592053"/>
                          <a:pt x="0" y="634000"/>
                        </a:cubicBezTo>
                        <a:cubicBezTo>
                          <a:pt x="-25672" y="552981"/>
                          <a:pt x="13779" y="449555"/>
                          <a:pt x="0" y="323340"/>
                        </a:cubicBezTo>
                        <a:cubicBezTo>
                          <a:pt x="-13779" y="197125"/>
                          <a:pt x="10855" y="136940"/>
                          <a:pt x="0" y="0"/>
                        </a:cubicBezTo>
                        <a:close/>
                      </a:path>
                      <a:path w="1284831" h="634000" stroke="0" extrusionOk="0">
                        <a:moveTo>
                          <a:pt x="0" y="0"/>
                        </a:moveTo>
                        <a:cubicBezTo>
                          <a:pt x="163804" y="-24819"/>
                          <a:pt x="237072" y="18733"/>
                          <a:pt x="415429" y="0"/>
                        </a:cubicBezTo>
                        <a:cubicBezTo>
                          <a:pt x="593786" y="-18733"/>
                          <a:pt x="655492" y="5007"/>
                          <a:pt x="805161" y="0"/>
                        </a:cubicBezTo>
                        <a:cubicBezTo>
                          <a:pt x="954830" y="-5007"/>
                          <a:pt x="1074822" y="48029"/>
                          <a:pt x="1284831" y="0"/>
                        </a:cubicBezTo>
                        <a:cubicBezTo>
                          <a:pt x="1294148" y="107737"/>
                          <a:pt x="1282833" y="173032"/>
                          <a:pt x="1284831" y="310660"/>
                        </a:cubicBezTo>
                        <a:cubicBezTo>
                          <a:pt x="1286829" y="448288"/>
                          <a:pt x="1278206" y="473882"/>
                          <a:pt x="1284831" y="634000"/>
                        </a:cubicBezTo>
                        <a:cubicBezTo>
                          <a:pt x="1172837" y="680860"/>
                          <a:pt x="1073689" y="605194"/>
                          <a:pt x="882251" y="634000"/>
                        </a:cubicBezTo>
                        <a:cubicBezTo>
                          <a:pt x="690813" y="662806"/>
                          <a:pt x="601522" y="614803"/>
                          <a:pt x="479670" y="634000"/>
                        </a:cubicBezTo>
                        <a:cubicBezTo>
                          <a:pt x="357818" y="653197"/>
                          <a:pt x="184964" y="590723"/>
                          <a:pt x="0" y="634000"/>
                        </a:cubicBezTo>
                        <a:cubicBezTo>
                          <a:pt x="-30716" y="519533"/>
                          <a:pt x="20767" y="435557"/>
                          <a:pt x="0" y="336020"/>
                        </a:cubicBezTo>
                        <a:cubicBezTo>
                          <a:pt x="-20767" y="236483"/>
                          <a:pt x="14124" y="103656"/>
                          <a:pt x="0" y="0"/>
                        </a:cubicBezTo>
                        <a:close/>
                      </a:path>
                    </a:pathLst>
                  </a:custGeom>
                  <ask:type>
                    <ask:lineSketchScribble/>
                  </ask:type>
                </ask:lineSketchStyleProps>
              </a:ext>
            </a:extLst>
          </a:ln>
        </p:spPr>
      </p:pic>
      <p:cxnSp>
        <p:nvCxnSpPr>
          <p:cNvPr id="11" name="Straight Connector 10">
            <a:extLst>
              <a:ext uri="{FF2B5EF4-FFF2-40B4-BE49-F238E27FC236}">
                <a16:creationId xmlns:a16="http://schemas.microsoft.com/office/drawing/2014/main" id="{F2E80695-5E32-22A2-5037-E3C64F15D642}"/>
              </a:ext>
            </a:extLst>
          </p:cNvPr>
          <p:cNvCxnSpPr/>
          <p:nvPr/>
        </p:nvCxnSpPr>
        <p:spPr>
          <a:xfrm>
            <a:off x="3937000" y="4235304"/>
            <a:ext cx="0" cy="972000"/>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7931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38584" y="83146"/>
            <a:ext cx="8712028" cy="6721928"/>
          </a:xfrm>
          <a:prstGeom prst="rect">
            <a:avLst/>
          </a:prstGeom>
        </p:spPr>
      </p:pic>
      <p:sp>
        <p:nvSpPr>
          <p:cNvPr id="4" name="TextBox 3"/>
          <p:cNvSpPr txBox="1"/>
          <p:nvPr/>
        </p:nvSpPr>
        <p:spPr>
          <a:xfrm>
            <a:off x="3187700" y="1041400"/>
            <a:ext cx="2133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 x 3</a:t>
            </a:r>
          </a:p>
        </p:txBody>
      </p:sp>
      <p:sp>
        <p:nvSpPr>
          <p:cNvPr id="5" name="Rectangle 4"/>
          <p:cNvSpPr/>
          <p:nvPr/>
        </p:nvSpPr>
        <p:spPr>
          <a:xfrm>
            <a:off x="569541" y="672242"/>
            <a:ext cx="422476"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1" name="Rectangle 10"/>
          <p:cNvSpPr/>
          <p:nvPr/>
        </p:nvSpPr>
        <p:spPr>
          <a:xfrm>
            <a:off x="569541" y="814480"/>
            <a:ext cx="422476"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2" name="Rectangle 11"/>
          <p:cNvSpPr/>
          <p:nvPr/>
        </p:nvSpPr>
        <p:spPr>
          <a:xfrm>
            <a:off x="569541" y="951280"/>
            <a:ext cx="422476"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3" name="Rectangle 12"/>
          <p:cNvSpPr/>
          <p:nvPr/>
        </p:nvSpPr>
        <p:spPr>
          <a:xfrm>
            <a:off x="569541" y="1097810"/>
            <a:ext cx="422476"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4" name="Rectangle 13"/>
          <p:cNvSpPr/>
          <p:nvPr/>
        </p:nvSpPr>
        <p:spPr>
          <a:xfrm>
            <a:off x="569541" y="1234610"/>
            <a:ext cx="422476"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5" name="Rectangle 14"/>
          <p:cNvSpPr/>
          <p:nvPr/>
        </p:nvSpPr>
        <p:spPr>
          <a:xfrm>
            <a:off x="569541" y="1371410"/>
            <a:ext cx="422476"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6" name="Rectangle 15"/>
          <p:cNvSpPr/>
          <p:nvPr/>
        </p:nvSpPr>
        <p:spPr>
          <a:xfrm>
            <a:off x="560831" y="2270263"/>
            <a:ext cx="827171"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19" name="Rectangle 18"/>
          <p:cNvSpPr/>
          <p:nvPr/>
        </p:nvSpPr>
        <p:spPr>
          <a:xfrm>
            <a:off x="560830" y="2411128"/>
            <a:ext cx="827171"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20" name="Rectangle 19"/>
          <p:cNvSpPr/>
          <p:nvPr/>
        </p:nvSpPr>
        <p:spPr>
          <a:xfrm>
            <a:off x="560829" y="2543863"/>
            <a:ext cx="827171" cy="136800"/>
          </a:xfrm>
          <a:prstGeom prst="rect">
            <a:avLst/>
          </a:prstGeom>
          <a:solidFill>
            <a:schemeClr val="accent2">
              <a:alpha val="50000"/>
            </a:schemeClr>
          </a:solidFill>
          <a:ln>
            <a:solidFill>
              <a:schemeClr val="accent1">
                <a:shade val="50000"/>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nvGrpSpPr>
          <p:cNvPr id="60" name="Group 59"/>
          <p:cNvGrpSpPr/>
          <p:nvPr/>
        </p:nvGrpSpPr>
        <p:grpSpPr>
          <a:xfrm>
            <a:off x="2406503" y="2603554"/>
            <a:ext cx="216194" cy="225404"/>
            <a:chOff x="2406503" y="2603554"/>
            <a:chExt cx="216194" cy="225404"/>
          </a:xfrm>
        </p:grpSpPr>
        <p:sp>
          <p:nvSpPr>
            <p:cNvPr id="21" name="Oval 20"/>
            <p:cNvSpPr/>
            <p:nvPr/>
          </p:nvSpPr>
          <p:spPr>
            <a:xfrm>
              <a:off x="2509284" y="2603554"/>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22" name="Oval 21"/>
            <p:cNvSpPr/>
            <p:nvPr/>
          </p:nvSpPr>
          <p:spPr>
            <a:xfrm>
              <a:off x="2406503" y="270136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23" name="Oval 22"/>
            <p:cNvSpPr/>
            <p:nvPr/>
          </p:nvSpPr>
          <p:spPr>
            <a:xfrm>
              <a:off x="2537637" y="274389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61" name="Group 60"/>
          <p:cNvGrpSpPr/>
          <p:nvPr/>
        </p:nvGrpSpPr>
        <p:grpSpPr>
          <a:xfrm>
            <a:off x="2573929" y="3252835"/>
            <a:ext cx="216194" cy="225404"/>
            <a:chOff x="3048003" y="2670877"/>
            <a:chExt cx="216194" cy="225404"/>
          </a:xfrm>
        </p:grpSpPr>
        <p:sp>
          <p:nvSpPr>
            <p:cNvPr id="33" name="Oval 32"/>
            <p:cNvSpPr/>
            <p:nvPr/>
          </p:nvSpPr>
          <p:spPr>
            <a:xfrm>
              <a:off x="3150784"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34" name="Oval 33"/>
            <p:cNvSpPr/>
            <p:nvPr/>
          </p:nvSpPr>
          <p:spPr>
            <a:xfrm>
              <a:off x="3048003" y="276869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35" name="Oval 34"/>
            <p:cNvSpPr/>
            <p:nvPr/>
          </p:nvSpPr>
          <p:spPr>
            <a:xfrm>
              <a:off x="3179137" y="281122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45" name="Group 44"/>
          <p:cNvGrpSpPr/>
          <p:nvPr/>
        </p:nvGrpSpPr>
        <p:grpSpPr>
          <a:xfrm>
            <a:off x="4646431" y="2551322"/>
            <a:ext cx="205568" cy="320166"/>
            <a:chOff x="4646431" y="2551322"/>
            <a:chExt cx="205568" cy="320166"/>
          </a:xfrm>
        </p:grpSpPr>
        <p:sp>
          <p:nvSpPr>
            <p:cNvPr id="39" name="Oval 38"/>
            <p:cNvSpPr/>
            <p:nvPr/>
          </p:nvSpPr>
          <p:spPr>
            <a:xfrm>
              <a:off x="4646431" y="2551322"/>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0" name="Oval 39"/>
            <p:cNvSpPr/>
            <p:nvPr/>
          </p:nvSpPr>
          <p:spPr>
            <a:xfrm>
              <a:off x="4646431"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1" name="Oval 40"/>
            <p:cNvSpPr/>
            <p:nvPr/>
          </p:nvSpPr>
          <p:spPr>
            <a:xfrm>
              <a:off x="4766939" y="2551322"/>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2" name="Oval 41"/>
            <p:cNvSpPr/>
            <p:nvPr/>
          </p:nvSpPr>
          <p:spPr>
            <a:xfrm>
              <a:off x="4766939"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3" name="Oval 42"/>
            <p:cNvSpPr/>
            <p:nvPr/>
          </p:nvSpPr>
          <p:spPr>
            <a:xfrm>
              <a:off x="4646431" y="278642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4" name="Oval 43"/>
            <p:cNvSpPr/>
            <p:nvPr/>
          </p:nvSpPr>
          <p:spPr>
            <a:xfrm>
              <a:off x="4766939" y="278642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46" name="Group 45"/>
          <p:cNvGrpSpPr/>
          <p:nvPr/>
        </p:nvGrpSpPr>
        <p:grpSpPr>
          <a:xfrm>
            <a:off x="5719085" y="2668875"/>
            <a:ext cx="205568" cy="320166"/>
            <a:chOff x="4646431" y="2551322"/>
            <a:chExt cx="205568" cy="320166"/>
          </a:xfrm>
        </p:grpSpPr>
        <p:sp>
          <p:nvSpPr>
            <p:cNvPr id="47" name="Oval 46"/>
            <p:cNvSpPr/>
            <p:nvPr/>
          </p:nvSpPr>
          <p:spPr>
            <a:xfrm>
              <a:off x="4646431" y="2551322"/>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8" name="Oval 47"/>
            <p:cNvSpPr/>
            <p:nvPr/>
          </p:nvSpPr>
          <p:spPr>
            <a:xfrm>
              <a:off x="4646431"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49" name="Oval 48"/>
            <p:cNvSpPr/>
            <p:nvPr/>
          </p:nvSpPr>
          <p:spPr>
            <a:xfrm>
              <a:off x="4766939" y="2551322"/>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0" name="Oval 49"/>
            <p:cNvSpPr/>
            <p:nvPr/>
          </p:nvSpPr>
          <p:spPr>
            <a:xfrm>
              <a:off x="4766939"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1" name="Oval 50"/>
            <p:cNvSpPr/>
            <p:nvPr/>
          </p:nvSpPr>
          <p:spPr>
            <a:xfrm>
              <a:off x="4646431" y="278642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2" name="Oval 51"/>
            <p:cNvSpPr/>
            <p:nvPr/>
          </p:nvSpPr>
          <p:spPr>
            <a:xfrm>
              <a:off x="4766939" y="278642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53" name="Group 52"/>
          <p:cNvGrpSpPr/>
          <p:nvPr/>
        </p:nvGrpSpPr>
        <p:grpSpPr>
          <a:xfrm>
            <a:off x="5197632" y="3123944"/>
            <a:ext cx="205568" cy="320166"/>
            <a:chOff x="4646431" y="2551322"/>
            <a:chExt cx="205568" cy="320166"/>
          </a:xfrm>
        </p:grpSpPr>
        <p:sp>
          <p:nvSpPr>
            <p:cNvPr id="54" name="Oval 53"/>
            <p:cNvSpPr/>
            <p:nvPr/>
          </p:nvSpPr>
          <p:spPr>
            <a:xfrm>
              <a:off x="4646431" y="2551322"/>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5" name="Oval 54"/>
            <p:cNvSpPr/>
            <p:nvPr/>
          </p:nvSpPr>
          <p:spPr>
            <a:xfrm>
              <a:off x="4646431"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6" name="Oval 55"/>
            <p:cNvSpPr/>
            <p:nvPr/>
          </p:nvSpPr>
          <p:spPr>
            <a:xfrm>
              <a:off x="4766939" y="2551322"/>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7" name="Oval 56"/>
            <p:cNvSpPr/>
            <p:nvPr/>
          </p:nvSpPr>
          <p:spPr>
            <a:xfrm>
              <a:off x="4766939"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8" name="Oval 57"/>
            <p:cNvSpPr/>
            <p:nvPr/>
          </p:nvSpPr>
          <p:spPr>
            <a:xfrm>
              <a:off x="4646431" y="278642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59" name="Oval 58"/>
            <p:cNvSpPr/>
            <p:nvPr/>
          </p:nvSpPr>
          <p:spPr>
            <a:xfrm>
              <a:off x="4766939" y="2786428"/>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62" name="Group 61"/>
          <p:cNvGrpSpPr/>
          <p:nvPr/>
        </p:nvGrpSpPr>
        <p:grpSpPr>
          <a:xfrm>
            <a:off x="2913944" y="2875365"/>
            <a:ext cx="216194" cy="225404"/>
            <a:chOff x="3048003" y="2670877"/>
            <a:chExt cx="216194" cy="225404"/>
          </a:xfrm>
        </p:grpSpPr>
        <p:sp>
          <p:nvSpPr>
            <p:cNvPr id="63" name="Oval 62"/>
            <p:cNvSpPr/>
            <p:nvPr/>
          </p:nvSpPr>
          <p:spPr>
            <a:xfrm>
              <a:off x="3150784"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64" name="Oval 63"/>
            <p:cNvSpPr/>
            <p:nvPr/>
          </p:nvSpPr>
          <p:spPr>
            <a:xfrm>
              <a:off x="3048003" y="276869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65" name="Oval 64"/>
            <p:cNvSpPr/>
            <p:nvPr/>
          </p:nvSpPr>
          <p:spPr>
            <a:xfrm>
              <a:off x="3179137" y="281122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66" name="Group 65"/>
          <p:cNvGrpSpPr/>
          <p:nvPr/>
        </p:nvGrpSpPr>
        <p:grpSpPr>
          <a:xfrm>
            <a:off x="3404193" y="2543931"/>
            <a:ext cx="216194" cy="225404"/>
            <a:chOff x="3048003" y="2670877"/>
            <a:chExt cx="216194" cy="225404"/>
          </a:xfrm>
        </p:grpSpPr>
        <p:sp>
          <p:nvSpPr>
            <p:cNvPr id="67" name="Oval 66"/>
            <p:cNvSpPr/>
            <p:nvPr/>
          </p:nvSpPr>
          <p:spPr>
            <a:xfrm>
              <a:off x="3150784"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68" name="Oval 67"/>
            <p:cNvSpPr/>
            <p:nvPr/>
          </p:nvSpPr>
          <p:spPr>
            <a:xfrm>
              <a:off x="3048003" y="276869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69" name="Oval 68"/>
            <p:cNvSpPr/>
            <p:nvPr/>
          </p:nvSpPr>
          <p:spPr>
            <a:xfrm>
              <a:off x="3179137" y="281122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70" name="Group 69"/>
          <p:cNvGrpSpPr/>
          <p:nvPr/>
        </p:nvGrpSpPr>
        <p:grpSpPr>
          <a:xfrm>
            <a:off x="3737347" y="2930732"/>
            <a:ext cx="216194" cy="225404"/>
            <a:chOff x="3048003" y="2670877"/>
            <a:chExt cx="216194" cy="225404"/>
          </a:xfrm>
        </p:grpSpPr>
        <p:sp>
          <p:nvSpPr>
            <p:cNvPr id="71" name="Oval 70"/>
            <p:cNvSpPr/>
            <p:nvPr/>
          </p:nvSpPr>
          <p:spPr>
            <a:xfrm>
              <a:off x="3150784"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72" name="Oval 71"/>
            <p:cNvSpPr/>
            <p:nvPr/>
          </p:nvSpPr>
          <p:spPr>
            <a:xfrm>
              <a:off x="3048003" y="276869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73" name="Oval 72"/>
            <p:cNvSpPr/>
            <p:nvPr/>
          </p:nvSpPr>
          <p:spPr>
            <a:xfrm>
              <a:off x="3179137" y="281122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grpSp>
        <p:nvGrpSpPr>
          <p:cNvPr id="74" name="Group 73"/>
          <p:cNvGrpSpPr/>
          <p:nvPr/>
        </p:nvGrpSpPr>
        <p:grpSpPr>
          <a:xfrm>
            <a:off x="3375840" y="3256909"/>
            <a:ext cx="216194" cy="225404"/>
            <a:chOff x="3048003" y="2670877"/>
            <a:chExt cx="216194" cy="225404"/>
          </a:xfrm>
        </p:grpSpPr>
        <p:sp>
          <p:nvSpPr>
            <p:cNvPr id="75" name="Oval 74"/>
            <p:cNvSpPr/>
            <p:nvPr/>
          </p:nvSpPr>
          <p:spPr>
            <a:xfrm>
              <a:off x="3150784" y="2670877"/>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76" name="Oval 75"/>
            <p:cNvSpPr/>
            <p:nvPr/>
          </p:nvSpPr>
          <p:spPr>
            <a:xfrm>
              <a:off x="3048003" y="276869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77" name="Oval 76"/>
            <p:cNvSpPr/>
            <p:nvPr/>
          </p:nvSpPr>
          <p:spPr>
            <a:xfrm>
              <a:off x="3179137" y="2811221"/>
              <a:ext cx="85060" cy="8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grpSp>
      <p:sp>
        <p:nvSpPr>
          <p:cNvPr id="79" name="Freeform 78"/>
          <p:cNvSpPr/>
          <p:nvPr/>
        </p:nvSpPr>
        <p:spPr>
          <a:xfrm>
            <a:off x="2375782" y="2560873"/>
            <a:ext cx="337030" cy="35084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0" name="Freeform 79"/>
          <p:cNvSpPr/>
          <p:nvPr/>
        </p:nvSpPr>
        <p:spPr>
          <a:xfrm>
            <a:off x="2520403" y="3199004"/>
            <a:ext cx="337030" cy="35084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1" name="Freeform 80"/>
          <p:cNvSpPr/>
          <p:nvPr/>
        </p:nvSpPr>
        <p:spPr>
          <a:xfrm>
            <a:off x="2862631" y="2813620"/>
            <a:ext cx="337030" cy="35084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2" name="Freeform 81"/>
          <p:cNvSpPr/>
          <p:nvPr/>
        </p:nvSpPr>
        <p:spPr>
          <a:xfrm>
            <a:off x="3353971" y="2470819"/>
            <a:ext cx="337030" cy="35084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3" name="Freeform 82"/>
          <p:cNvSpPr/>
          <p:nvPr/>
        </p:nvSpPr>
        <p:spPr>
          <a:xfrm>
            <a:off x="3320738" y="3199004"/>
            <a:ext cx="337030" cy="35084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4" name="Freeform 83"/>
          <p:cNvSpPr/>
          <p:nvPr/>
        </p:nvSpPr>
        <p:spPr>
          <a:xfrm>
            <a:off x="3674761" y="2871488"/>
            <a:ext cx="337030" cy="35084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5" name="TextBox 84"/>
          <p:cNvSpPr txBox="1"/>
          <p:nvPr/>
        </p:nvSpPr>
        <p:spPr>
          <a:xfrm>
            <a:off x="2429550" y="2008978"/>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a:t>
            </a:r>
          </a:p>
        </p:txBody>
      </p:sp>
      <p:sp>
        <p:nvSpPr>
          <p:cNvPr id="86" name="TextBox 85"/>
          <p:cNvSpPr txBox="1"/>
          <p:nvPr/>
        </p:nvSpPr>
        <p:spPr>
          <a:xfrm>
            <a:off x="3654733" y="2012353"/>
            <a:ext cx="31290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a:t>
            </a:r>
          </a:p>
        </p:txBody>
      </p:sp>
      <p:sp>
        <p:nvSpPr>
          <p:cNvPr id="87" name="Freeform 86"/>
          <p:cNvSpPr/>
          <p:nvPr/>
        </p:nvSpPr>
        <p:spPr>
          <a:xfrm>
            <a:off x="4594598" y="2402449"/>
            <a:ext cx="337030" cy="58659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8" name="Freeform 87"/>
          <p:cNvSpPr/>
          <p:nvPr/>
        </p:nvSpPr>
        <p:spPr>
          <a:xfrm>
            <a:off x="5653060" y="2535154"/>
            <a:ext cx="337030" cy="58659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89" name="Freeform 88"/>
          <p:cNvSpPr/>
          <p:nvPr/>
        </p:nvSpPr>
        <p:spPr>
          <a:xfrm>
            <a:off x="5124780" y="2965326"/>
            <a:ext cx="337030" cy="586592"/>
          </a:xfrm>
          <a:custGeom>
            <a:avLst/>
            <a:gdLst>
              <a:gd name="connsiteX0" fmla="*/ 215478 w 337030"/>
              <a:gd name="connsiteY0" fmla="*/ 0 h 350842"/>
              <a:gd name="connsiteX1" fmla="*/ 124315 w 337030"/>
              <a:gd name="connsiteY1" fmla="*/ 2762 h 350842"/>
              <a:gd name="connsiteX2" fmla="*/ 96689 w 337030"/>
              <a:gd name="connsiteY2" fmla="*/ 22100 h 350842"/>
              <a:gd name="connsiteX3" fmla="*/ 77352 w 337030"/>
              <a:gd name="connsiteY3" fmla="*/ 27625 h 350842"/>
              <a:gd name="connsiteX4" fmla="*/ 52489 w 337030"/>
              <a:gd name="connsiteY4" fmla="*/ 46963 h 350842"/>
              <a:gd name="connsiteX5" fmla="*/ 30388 w 337030"/>
              <a:gd name="connsiteY5" fmla="*/ 58013 h 350842"/>
              <a:gd name="connsiteX6" fmla="*/ 24863 w 337030"/>
              <a:gd name="connsiteY6" fmla="*/ 69063 h 350842"/>
              <a:gd name="connsiteX7" fmla="*/ 19338 w 337030"/>
              <a:gd name="connsiteY7" fmla="*/ 77351 h 350842"/>
              <a:gd name="connsiteX8" fmla="*/ 16576 w 337030"/>
              <a:gd name="connsiteY8" fmla="*/ 85638 h 350842"/>
              <a:gd name="connsiteX9" fmla="*/ 11051 w 337030"/>
              <a:gd name="connsiteY9" fmla="*/ 93926 h 350842"/>
              <a:gd name="connsiteX10" fmla="*/ 2763 w 337030"/>
              <a:gd name="connsiteY10" fmla="*/ 118789 h 350842"/>
              <a:gd name="connsiteX11" fmla="*/ 0 w 337030"/>
              <a:gd name="connsiteY11" fmla="*/ 127076 h 350842"/>
              <a:gd name="connsiteX12" fmla="*/ 2763 w 337030"/>
              <a:gd name="connsiteY12" fmla="*/ 226528 h 350842"/>
              <a:gd name="connsiteX13" fmla="*/ 5526 w 337030"/>
              <a:gd name="connsiteY13" fmla="*/ 240340 h 350842"/>
              <a:gd name="connsiteX14" fmla="*/ 11051 w 337030"/>
              <a:gd name="connsiteY14" fmla="*/ 251390 h 350842"/>
              <a:gd name="connsiteX15" fmla="*/ 16576 w 337030"/>
              <a:gd name="connsiteY15" fmla="*/ 265203 h 350842"/>
              <a:gd name="connsiteX16" fmla="*/ 19338 w 337030"/>
              <a:gd name="connsiteY16" fmla="*/ 273491 h 350842"/>
              <a:gd name="connsiteX17" fmla="*/ 33151 w 337030"/>
              <a:gd name="connsiteY17" fmla="*/ 290066 h 350842"/>
              <a:gd name="connsiteX18" fmla="*/ 46964 w 337030"/>
              <a:gd name="connsiteY18" fmla="*/ 301116 h 350842"/>
              <a:gd name="connsiteX19" fmla="*/ 80114 w 337030"/>
              <a:gd name="connsiteY19" fmla="*/ 317691 h 350842"/>
              <a:gd name="connsiteX20" fmla="*/ 99452 w 337030"/>
              <a:gd name="connsiteY20" fmla="*/ 328742 h 350842"/>
              <a:gd name="connsiteX21" fmla="*/ 107739 w 337030"/>
              <a:gd name="connsiteY21" fmla="*/ 331504 h 350842"/>
              <a:gd name="connsiteX22" fmla="*/ 118790 w 337030"/>
              <a:gd name="connsiteY22" fmla="*/ 337029 h 350842"/>
              <a:gd name="connsiteX23" fmla="*/ 129840 w 337030"/>
              <a:gd name="connsiteY23" fmla="*/ 339792 h 350842"/>
              <a:gd name="connsiteX24" fmla="*/ 140890 w 337030"/>
              <a:gd name="connsiteY24" fmla="*/ 345317 h 350842"/>
              <a:gd name="connsiteX25" fmla="*/ 165753 w 337030"/>
              <a:gd name="connsiteY25" fmla="*/ 350842 h 350842"/>
              <a:gd name="connsiteX26" fmla="*/ 229291 w 337030"/>
              <a:gd name="connsiteY26" fmla="*/ 348079 h 350842"/>
              <a:gd name="connsiteX27" fmla="*/ 245866 w 337030"/>
              <a:gd name="connsiteY27" fmla="*/ 339792 h 350842"/>
              <a:gd name="connsiteX28" fmla="*/ 254154 w 337030"/>
              <a:gd name="connsiteY28" fmla="*/ 337029 h 350842"/>
              <a:gd name="connsiteX29" fmla="*/ 270729 w 337030"/>
              <a:gd name="connsiteY29" fmla="*/ 325979 h 350842"/>
              <a:gd name="connsiteX30" fmla="*/ 292829 w 337030"/>
              <a:gd name="connsiteY30" fmla="*/ 309404 h 350842"/>
              <a:gd name="connsiteX31" fmla="*/ 298355 w 337030"/>
              <a:gd name="connsiteY31" fmla="*/ 298354 h 350842"/>
              <a:gd name="connsiteX32" fmla="*/ 306642 w 337030"/>
              <a:gd name="connsiteY32" fmla="*/ 290066 h 350842"/>
              <a:gd name="connsiteX33" fmla="*/ 314930 w 337030"/>
              <a:gd name="connsiteY33" fmla="*/ 279016 h 350842"/>
              <a:gd name="connsiteX34" fmla="*/ 317692 w 337030"/>
              <a:gd name="connsiteY34" fmla="*/ 270728 h 350842"/>
              <a:gd name="connsiteX35" fmla="*/ 323217 w 337030"/>
              <a:gd name="connsiteY35" fmla="*/ 256916 h 350842"/>
              <a:gd name="connsiteX36" fmla="*/ 325980 w 337030"/>
              <a:gd name="connsiteY36" fmla="*/ 245865 h 350842"/>
              <a:gd name="connsiteX37" fmla="*/ 331505 w 337030"/>
              <a:gd name="connsiteY37" fmla="*/ 229290 h 350842"/>
              <a:gd name="connsiteX38" fmla="*/ 337030 w 337030"/>
              <a:gd name="connsiteY38" fmla="*/ 201665 h 350842"/>
              <a:gd name="connsiteX39" fmla="*/ 334268 w 337030"/>
              <a:gd name="connsiteY39" fmla="*/ 140889 h 350842"/>
              <a:gd name="connsiteX40" fmla="*/ 331505 w 337030"/>
              <a:gd name="connsiteY40" fmla="*/ 132601 h 350842"/>
              <a:gd name="connsiteX41" fmla="*/ 320455 w 337030"/>
              <a:gd name="connsiteY41" fmla="*/ 113264 h 350842"/>
              <a:gd name="connsiteX42" fmla="*/ 314930 w 337030"/>
              <a:gd name="connsiteY42" fmla="*/ 102213 h 350842"/>
              <a:gd name="connsiteX43" fmla="*/ 303880 w 337030"/>
              <a:gd name="connsiteY43" fmla="*/ 85638 h 350842"/>
              <a:gd name="connsiteX44" fmla="*/ 295592 w 337030"/>
              <a:gd name="connsiteY44" fmla="*/ 71825 h 350842"/>
              <a:gd name="connsiteX45" fmla="*/ 284542 w 337030"/>
              <a:gd name="connsiteY45" fmla="*/ 69063 h 350842"/>
              <a:gd name="connsiteX46" fmla="*/ 279017 w 337030"/>
              <a:gd name="connsiteY46" fmla="*/ 60775 h 350842"/>
              <a:gd name="connsiteX47" fmla="*/ 259679 w 337030"/>
              <a:gd name="connsiteY47" fmla="*/ 44200 h 350842"/>
              <a:gd name="connsiteX48" fmla="*/ 232054 w 337030"/>
              <a:gd name="connsiteY48" fmla="*/ 27625 h 350842"/>
              <a:gd name="connsiteX49" fmla="*/ 215478 w 337030"/>
              <a:gd name="connsiteY49" fmla="*/ 22100 h 350842"/>
              <a:gd name="connsiteX50" fmla="*/ 207191 w 337030"/>
              <a:gd name="connsiteY50" fmla="*/ 19337 h 350842"/>
              <a:gd name="connsiteX51" fmla="*/ 182328 w 337030"/>
              <a:gd name="connsiteY51" fmla="*/ 8287 h 350842"/>
              <a:gd name="connsiteX52" fmla="*/ 165753 w 337030"/>
              <a:gd name="connsiteY52" fmla="*/ 5525 h 350842"/>
              <a:gd name="connsiteX53" fmla="*/ 151940 w 337030"/>
              <a:gd name="connsiteY53" fmla="*/ 2762 h 35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7030" h="350842">
                <a:moveTo>
                  <a:pt x="215478" y="0"/>
                </a:moveTo>
                <a:cubicBezTo>
                  <a:pt x="185090" y="921"/>
                  <a:pt x="154470" y="-1104"/>
                  <a:pt x="124315" y="2762"/>
                </a:cubicBezTo>
                <a:cubicBezTo>
                  <a:pt x="117590" y="3624"/>
                  <a:pt x="103565" y="18662"/>
                  <a:pt x="96689" y="22100"/>
                </a:cubicBezTo>
                <a:cubicBezTo>
                  <a:pt x="82351" y="29269"/>
                  <a:pt x="89596" y="20823"/>
                  <a:pt x="77352" y="27625"/>
                </a:cubicBezTo>
                <a:cubicBezTo>
                  <a:pt x="40464" y="48119"/>
                  <a:pt x="75509" y="29698"/>
                  <a:pt x="52489" y="46963"/>
                </a:cubicBezTo>
                <a:cubicBezTo>
                  <a:pt x="42053" y="54790"/>
                  <a:pt x="40584" y="54614"/>
                  <a:pt x="30388" y="58013"/>
                </a:cubicBezTo>
                <a:cubicBezTo>
                  <a:pt x="28546" y="61696"/>
                  <a:pt x="26906" y="65487"/>
                  <a:pt x="24863" y="69063"/>
                </a:cubicBezTo>
                <a:cubicBezTo>
                  <a:pt x="23216" y="71946"/>
                  <a:pt x="20823" y="74381"/>
                  <a:pt x="19338" y="77351"/>
                </a:cubicBezTo>
                <a:cubicBezTo>
                  <a:pt x="18036" y="79955"/>
                  <a:pt x="17878" y="83034"/>
                  <a:pt x="16576" y="85638"/>
                </a:cubicBezTo>
                <a:cubicBezTo>
                  <a:pt x="15091" y="88608"/>
                  <a:pt x="12536" y="90956"/>
                  <a:pt x="11051" y="93926"/>
                </a:cubicBezTo>
                <a:cubicBezTo>
                  <a:pt x="4700" y="106627"/>
                  <a:pt x="6281" y="106477"/>
                  <a:pt x="2763" y="118789"/>
                </a:cubicBezTo>
                <a:cubicBezTo>
                  <a:pt x="1963" y="121589"/>
                  <a:pt x="921" y="124314"/>
                  <a:pt x="0" y="127076"/>
                </a:cubicBezTo>
                <a:cubicBezTo>
                  <a:pt x="921" y="160227"/>
                  <a:pt x="1147" y="193404"/>
                  <a:pt x="2763" y="226528"/>
                </a:cubicBezTo>
                <a:cubicBezTo>
                  <a:pt x="2992" y="231218"/>
                  <a:pt x="4041" y="235886"/>
                  <a:pt x="5526" y="240340"/>
                </a:cubicBezTo>
                <a:cubicBezTo>
                  <a:pt x="6828" y="244247"/>
                  <a:pt x="9379" y="247627"/>
                  <a:pt x="11051" y="251390"/>
                </a:cubicBezTo>
                <a:cubicBezTo>
                  <a:pt x="13065" y="255922"/>
                  <a:pt x="14835" y="260560"/>
                  <a:pt x="16576" y="265203"/>
                </a:cubicBezTo>
                <a:cubicBezTo>
                  <a:pt x="17598" y="267930"/>
                  <a:pt x="18036" y="270886"/>
                  <a:pt x="19338" y="273491"/>
                </a:cubicBezTo>
                <a:cubicBezTo>
                  <a:pt x="23183" y="281181"/>
                  <a:pt x="27043" y="283958"/>
                  <a:pt x="33151" y="290066"/>
                </a:cubicBezTo>
                <a:cubicBezTo>
                  <a:pt x="38394" y="305800"/>
                  <a:pt x="31418" y="292636"/>
                  <a:pt x="46964" y="301116"/>
                </a:cubicBezTo>
                <a:cubicBezTo>
                  <a:pt x="81442" y="319922"/>
                  <a:pt x="51823" y="312034"/>
                  <a:pt x="80114" y="317691"/>
                </a:cubicBezTo>
                <a:cubicBezTo>
                  <a:pt x="88434" y="323237"/>
                  <a:pt x="89643" y="324538"/>
                  <a:pt x="99452" y="328742"/>
                </a:cubicBezTo>
                <a:cubicBezTo>
                  <a:pt x="102128" y="329889"/>
                  <a:pt x="105063" y="330357"/>
                  <a:pt x="107739" y="331504"/>
                </a:cubicBezTo>
                <a:cubicBezTo>
                  <a:pt x="111524" y="333126"/>
                  <a:pt x="114934" y="335583"/>
                  <a:pt x="118790" y="337029"/>
                </a:cubicBezTo>
                <a:cubicBezTo>
                  <a:pt x="122345" y="338362"/>
                  <a:pt x="126285" y="338459"/>
                  <a:pt x="129840" y="339792"/>
                </a:cubicBezTo>
                <a:cubicBezTo>
                  <a:pt x="133696" y="341238"/>
                  <a:pt x="137034" y="343871"/>
                  <a:pt x="140890" y="345317"/>
                </a:cubicBezTo>
                <a:cubicBezTo>
                  <a:pt x="145343" y="346987"/>
                  <a:pt x="162009" y="350093"/>
                  <a:pt x="165753" y="350842"/>
                </a:cubicBezTo>
                <a:cubicBezTo>
                  <a:pt x="186932" y="349921"/>
                  <a:pt x="208154" y="349705"/>
                  <a:pt x="229291" y="348079"/>
                </a:cubicBezTo>
                <a:cubicBezTo>
                  <a:pt x="237500" y="347448"/>
                  <a:pt x="238837" y="343307"/>
                  <a:pt x="245866" y="339792"/>
                </a:cubicBezTo>
                <a:cubicBezTo>
                  <a:pt x="248471" y="338490"/>
                  <a:pt x="251608" y="338443"/>
                  <a:pt x="254154" y="337029"/>
                </a:cubicBezTo>
                <a:cubicBezTo>
                  <a:pt x="259959" y="333804"/>
                  <a:pt x="265204" y="329662"/>
                  <a:pt x="270729" y="325979"/>
                </a:cubicBezTo>
                <a:cubicBezTo>
                  <a:pt x="283926" y="317181"/>
                  <a:pt x="276420" y="322532"/>
                  <a:pt x="292829" y="309404"/>
                </a:cubicBezTo>
                <a:cubicBezTo>
                  <a:pt x="294671" y="305721"/>
                  <a:pt x="295961" y="301705"/>
                  <a:pt x="298355" y="298354"/>
                </a:cubicBezTo>
                <a:cubicBezTo>
                  <a:pt x="300626" y="295175"/>
                  <a:pt x="304100" y="293032"/>
                  <a:pt x="306642" y="290066"/>
                </a:cubicBezTo>
                <a:cubicBezTo>
                  <a:pt x="309638" y="286570"/>
                  <a:pt x="312167" y="282699"/>
                  <a:pt x="314930" y="279016"/>
                </a:cubicBezTo>
                <a:cubicBezTo>
                  <a:pt x="315851" y="276253"/>
                  <a:pt x="316670" y="273455"/>
                  <a:pt x="317692" y="270728"/>
                </a:cubicBezTo>
                <a:cubicBezTo>
                  <a:pt x="319433" y="266085"/>
                  <a:pt x="321649" y="261620"/>
                  <a:pt x="323217" y="256916"/>
                </a:cubicBezTo>
                <a:cubicBezTo>
                  <a:pt x="324418" y="253314"/>
                  <a:pt x="324889" y="249502"/>
                  <a:pt x="325980" y="245865"/>
                </a:cubicBezTo>
                <a:cubicBezTo>
                  <a:pt x="327654" y="240287"/>
                  <a:pt x="330363" y="235001"/>
                  <a:pt x="331505" y="229290"/>
                </a:cubicBezTo>
                <a:lnTo>
                  <a:pt x="337030" y="201665"/>
                </a:lnTo>
                <a:cubicBezTo>
                  <a:pt x="336109" y="181406"/>
                  <a:pt x="335885" y="161104"/>
                  <a:pt x="334268" y="140889"/>
                </a:cubicBezTo>
                <a:cubicBezTo>
                  <a:pt x="334036" y="137986"/>
                  <a:pt x="332652" y="135278"/>
                  <a:pt x="331505" y="132601"/>
                </a:cubicBezTo>
                <a:cubicBezTo>
                  <a:pt x="324346" y="115897"/>
                  <a:pt x="328385" y="127141"/>
                  <a:pt x="320455" y="113264"/>
                </a:cubicBezTo>
                <a:cubicBezTo>
                  <a:pt x="318412" y="109688"/>
                  <a:pt x="317049" y="105745"/>
                  <a:pt x="314930" y="102213"/>
                </a:cubicBezTo>
                <a:cubicBezTo>
                  <a:pt x="311514" y="96519"/>
                  <a:pt x="307296" y="91332"/>
                  <a:pt x="303880" y="85638"/>
                </a:cubicBezTo>
                <a:cubicBezTo>
                  <a:pt x="301117" y="81034"/>
                  <a:pt x="299669" y="75319"/>
                  <a:pt x="295592" y="71825"/>
                </a:cubicBezTo>
                <a:cubicBezTo>
                  <a:pt x="292709" y="69354"/>
                  <a:pt x="288225" y="69984"/>
                  <a:pt x="284542" y="69063"/>
                </a:cubicBezTo>
                <a:cubicBezTo>
                  <a:pt x="282700" y="66300"/>
                  <a:pt x="281143" y="63326"/>
                  <a:pt x="279017" y="60775"/>
                </a:cubicBezTo>
                <a:cubicBezTo>
                  <a:pt x="273933" y="54675"/>
                  <a:pt x="266241" y="48419"/>
                  <a:pt x="259679" y="44200"/>
                </a:cubicBezTo>
                <a:cubicBezTo>
                  <a:pt x="250646" y="38393"/>
                  <a:pt x="242242" y="31021"/>
                  <a:pt x="232054" y="27625"/>
                </a:cubicBezTo>
                <a:lnTo>
                  <a:pt x="215478" y="22100"/>
                </a:lnTo>
                <a:cubicBezTo>
                  <a:pt x="212716" y="21179"/>
                  <a:pt x="209795" y="20639"/>
                  <a:pt x="207191" y="19337"/>
                </a:cubicBezTo>
                <a:cubicBezTo>
                  <a:pt x="199907" y="15695"/>
                  <a:pt x="190088" y="10403"/>
                  <a:pt x="182328" y="8287"/>
                </a:cubicBezTo>
                <a:cubicBezTo>
                  <a:pt x="176924" y="6813"/>
                  <a:pt x="171278" y="6446"/>
                  <a:pt x="165753" y="5525"/>
                </a:cubicBezTo>
                <a:cubicBezTo>
                  <a:pt x="155718" y="2180"/>
                  <a:pt x="160377" y="2762"/>
                  <a:pt x="151940" y="276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endParaRPr>
          </a:p>
        </p:txBody>
      </p:sp>
      <p:sp>
        <p:nvSpPr>
          <p:cNvPr id="90" name="TextBox 89"/>
          <p:cNvSpPr txBox="1"/>
          <p:nvPr/>
        </p:nvSpPr>
        <p:spPr>
          <a:xfrm>
            <a:off x="5758945" y="2008844"/>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a:t>
            </a:r>
          </a:p>
        </p:txBody>
      </p:sp>
      <p:sp>
        <p:nvSpPr>
          <p:cNvPr id="91" name="TextBox 90"/>
          <p:cNvSpPr txBox="1"/>
          <p:nvPr/>
        </p:nvSpPr>
        <p:spPr>
          <a:xfrm>
            <a:off x="4538572" y="2008844"/>
            <a:ext cx="31290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a:t>
            </a:r>
          </a:p>
        </p:txBody>
      </p:sp>
      <p:sp>
        <p:nvSpPr>
          <p:cNvPr id="92" name="TextBox 91"/>
          <p:cNvSpPr txBox="1"/>
          <p:nvPr/>
        </p:nvSpPr>
        <p:spPr>
          <a:xfrm>
            <a:off x="6835165" y="2232430"/>
            <a:ext cx="136447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  x  6  =  18</a:t>
            </a:r>
          </a:p>
        </p:txBody>
      </p:sp>
      <p:sp>
        <p:nvSpPr>
          <p:cNvPr id="93" name="TextBox 92"/>
          <p:cNvSpPr txBox="1"/>
          <p:nvPr/>
        </p:nvSpPr>
        <p:spPr>
          <a:xfrm>
            <a:off x="6835165" y="2601762"/>
            <a:ext cx="136447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  x  3  =  18</a:t>
            </a:r>
          </a:p>
        </p:txBody>
      </p:sp>
      <p:sp>
        <p:nvSpPr>
          <p:cNvPr id="94" name="TextBox 93"/>
          <p:cNvSpPr txBox="1"/>
          <p:nvPr/>
        </p:nvSpPr>
        <p:spPr>
          <a:xfrm>
            <a:off x="6804520" y="2937080"/>
            <a:ext cx="139653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18  ÷  6  =  3</a:t>
            </a:r>
          </a:p>
        </p:txBody>
      </p:sp>
      <p:sp>
        <p:nvSpPr>
          <p:cNvPr id="95" name="TextBox 94"/>
          <p:cNvSpPr txBox="1"/>
          <p:nvPr/>
        </p:nvSpPr>
        <p:spPr>
          <a:xfrm>
            <a:off x="6776456" y="3277454"/>
            <a:ext cx="139653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18  ÷  3  =  6</a:t>
            </a:r>
          </a:p>
        </p:txBody>
      </p:sp>
      <p:sp>
        <p:nvSpPr>
          <p:cNvPr id="96" name="TextBox 95"/>
          <p:cNvSpPr txBox="1"/>
          <p:nvPr/>
        </p:nvSpPr>
        <p:spPr>
          <a:xfrm>
            <a:off x="6866274" y="1741404"/>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a:t>
            </a:r>
          </a:p>
        </p:txBody>
      </p:sp>
      <p:sp>
        <p:nvSpPr>
          <p:cNvPr id="97" name="TextBox 96"/>
          <p:cNvSpPr txBox="1"/>
          <p:nvPr/>
        </p:nvSpPr>
        <p:spPr>
          <a:xfrm>
            <a:off x="8066326" y="1741404"/>
            <a:ext cx="31290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a:t>
            </a:r>
          </a:p>
        </p:txBody>
      </p:sp>
      <p:sp>
        <p:nvSpPr>
          <p:cNvPr id="98" name="TextBox 97"/>
          <p:cNvSpPr txBox="1"/>
          <p:nvPr/>
        </p:nvSpPr>
        <p:spPr>
          <a:xfrm>
            <a:off x="7470755" y="1186744"/>
            <a:ext cx="4026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18</a:t>
            </a:r>
          </a:p>
        </p:txBody>
      </p:sp>
      <p:sp>
        <p:nvSpPr>
          <p:cNvPr id="99" name="TextBox 98"/>
          <p:cNvSpPr txBox="1"/>
          <p:nvPr/>
        </p:nvSpPr>
        <p:spPr>
          <a:xfrm>
            <a:off x="433084" y="4119028"/>
            <a:ext cx="213231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 + 3 + 3 + 3 + 3 + 3</a:t>
            </a:r>
          </a:p>
        </p:txBody>
      </p:sp>
      <p:sp>
        <p:nvSpPr>
          <p:cNvPr id="100" name="TextBox 99"/>
          <p:cNvSpPr txBox="1"/>
          <p:nvPr/>
        </p:nvSpPr>
        <p:spPr>
          <a:xfrm>
            <a:off x="6164093" y="4119028"/>
            <a:ext cx="104547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 + 6 + 6</a:t>
            </a:r>
          </a:p>
        </p:txBody>
      </p:sp>
      <p:sp>
        <p:nvSpPr>
          <p:cNvPr id="101" name="TextBox 100"/>
          <p:cNvSpPr txBox="1"/>
          <p:nvPr/>
        </p:nvSpPr>
        <p:spPr>
          <a:xfrm>
            <a:off x="3453326" y="4036514"/>
            <a:ext cx="2133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 x 6</a:t>
            </a:r>
          </a:p>
        </p:txBody>
      </p:sp>
      <p:sp>
        <p:nvSpPr>
          <p:cNvPr id="102" name="TextBox 101"/>
          <p:cNvSpPr txBox="1"/>
          <p:nvPr/>
        </p:nvSpPr>
        <p:spPr>
          <a:xfrm>
            <a:off x="4531951" y="4897301"/>
            <a:ext cx="204414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3,  6,  9,  12,  15,  18</a:t>
            </a:r>
          </a:p>
        </p:txBody>
      </p:sp>
      <p:sp>
        <p:nvSpPr>
          <p:cNvPr id="103" name="TextBox 102"/>
          <p:cNvSpPr txBox="1"/>
          <p:nvPr/>
        </p:nvSpPr>
        <p:spPr>
          <a:xfrm>
            <a:off x="4515069" y="5186535"/>
            <a:ext cx="107273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tx1">
                    <a:lumMod val="50000"/>
                    <a:lumOff val="50000"/>
                  </a:schemeClr>
                </a:solidFill>
                <a:effectLst/>
                <a:uLnTx/>
                <a:uFillTx/>
                <a:latin typeface="Dreaming Outloud Pro" panose="03050502040302030504" pitchFamily="66" charset="0"/>
                <a:cs typeface="Dreaming Outloud Pro" panose="03050502040302030504" pitchFamily="66" charset="0"/>
              </a:rPr>
              <a:t>6,  12,  18</a:t>
            </a:r>
          </a:p>
        </p:txBody>
      </p:sp>
      <p:sp>
        <p:nvSpPr>
          <p:cNvPr id="104" name="TextBox 103"/>
          <p:cNvSpPr txBox="1"/>
          <p:nvPr/>
        </p:nvSpPr>
        <p:spPr>
          <a:xfrm>
            <a:off x="417715" y="4970166"/>
            <a:ext cx="3893027" cy="646331"/>
          </a:xfrm>
          <a:prstGeom prst="rect">
            <a:avLst/>
          </a:prstGeom>
          <a:solidFill>
            <a:schemeClr val="bg1"/>
          </a:solidFill>
        </p:spPr>
        <p:txBody>
          <a:bodyPr wrap="square" lIns="0" tIns="0" rIns="0" bIns="0" rtlCol="0">
            <a:spAutoFit/>
          </a:bodyPr>
          <a:lstStyle/>
          <a:p>
            <a:pPr lvl="0"/>
            <a:r>
              <a:rPr lang="en-GB" sz="1400" i="1" dirty="0">
                <a:solidFill>
                  <a:schemeClr val="tx1">
                    <a:lumMod val="50000"/>
                    <a:lumOff val="50000"/>
                  </a:schemeClr>
                </a:solidFill>
                <a:latin typeface="Dreaming Outloud Pro" panose="03050502040302030504" pitchFamily="66" charset="0"/>
                <a:cs typeface="Dreaming Outloud Pro" panose="03050502040302030504" pitchFamily="66" charset="0"/>
              </a:rPr>
              <a:t>Megan compares the height of two trees. </a:t>
            </a:r>
          </a:p>
          <a:p>
            <a:pPr lvl="0"/>
            <a:r>
              <a:rPr lang="en-GB" sz="1400" i="1" dirty="0">
                <a:solidFill>
                  <a:schemeClr val="tx1">
                    <a:lumMod val="50000"/>
                    <a:lumOff val="50000"/>
                  </a:schemeClr>
                </a:solidFill>
                <a:latin typeface="Dreaming Outloud Pro" panose="03050502040302030504" pitchFamily="66" charset="0"/>
                <a:cs typeface="Dreaming Outloud Pro" panose="03050502040302030504" pitchFamily="66" charset="0"/>
              </a:rPr>
              <a:t>One measures </a:t>
            </a:r>
            <a:r>
              <a:rPr lang="en-GB" sz="1400" b="1" i="1" dirty="0">
                <a:latin typeface="Dreaming Outloud Pro" panose="03050502040302030504" pitchFamily="66" charset="0"/>
                <a:cs typeface="Dreaming Outloud Pro" panose="03050502040302030504" pitchFamily="66" charset="0"/>
              </a:rPr>
              <a:t>6m</a:t>
            </a:r>
            <a:r>
              <a:rPr lang="en-GB" sz="1400" i="1" dirty="0">
                <a:solidFill>
                  <a:schemeClr val="tx1">
                    <a:lumMod val="50000"/>
                    <a:lumOff val="50000"/>
                  </a:schemeClr>
                </a:solidFill>
                <a:latin typeface="Dreaming Outloud Pro" panose="03050502040302030504" pitchFamily="66" charset="0"/>
                <a:cs typeface="Dreaming Outloud Pro" panose="03050502040302030504" pitchFamily="66" charset="0"/>
              </a:rPr>
              <a:t> and the other </a:t>
            </a:r>
            <a:r>
              <a:rPr lang="en-GB" sz="1400" b="1" i="1" dirty="0">
                <a:latin typeface="Dreaming Outloud Pro" panose="03050502040302030504" pitchFamily="66" charset="0"/>
                <a:cs typeface="Dreaming Outloud Pro" panose="03050502040302030504" pitchFamily="66" charset="0"/>
              </a:rPr>
              <a:t>three times </a:t>
            </a:r>
            <a:r>
              <a:rPr lang="en-GB" sz="1400" i="1" dirty="0">
                <a:solidFill>
                  <a:schemeClr val="tx1">
                    <a:lumMod val="50000"/>
                    <a:lumOff val="50000"/>
                  </a:schemeClr>
                </a:solidFill>
                <a:latin typeface="Dreaming Outloud Pro" panose="03050502040302030504" pitchFamily="66" charset="0"/>
                <a:cs typeface="Dreaming Outloud Pro" panose="03050502040302030504" pitchFamily="66" charset="0"/>
              </a:rPr>
              <a:t>taller. What is the height of the second tree?</a:t>
            </a:r>
          </a:p>
        </p:txBody>
      </p:sp>
      <p:sp>
        <p:nvSpPr>
          <p:cNvPr id="105" name="Arc 104"/>
          <p:cNvSpPr/>
          <p:nvPr/>
        </p:nvSpPr>
        <p:spPr>
          <a:xfrm>
            <a:off x="722300" y="6118740"/>
            <a:ext cx="461042" cy="328900"/>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Arc 105"/>
          <p:cNvSpPr/>
          <p:nvPr/>
        </p:nvSpPr>
        <p:spPr>
          <a:xfrm>
            <a:off x="1179500" y="6127789"/>
            <a:ext cx="461042" cy="328900"/>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Arc 106"/>
          <p:cNvSpPr/>
          <p:nvPr/>
        </p:nvSpPr>
        <p:spPr>
          <a:xfrm>
            <a:off x="1662748" y="6127789"/>
            <a:ext cx="461042" cy="328900"/>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Arc 107"/>
          <p:cNvSpPr/>
          <p:nvPr/>
        </p:nvSpPr>
        <p:spPr>
          <a:xfrm>
            <a:off x="2119559" y="6127789"/>
            <a:ext cx="461042" cy="328900"/>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Arc 108"/>
          <p:cNvSpPr/>
          <p:nvPr/>
        </p:nvSpPr>
        <p:spPr>
          <a:xfrm>
            <a:off x="2599812" y="6127789"/>
            <a:ext cx="461042" cy="328900"/>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Arc 109"/>
          <p:cNvSpPr/>
          <p:nvPr/>
        </p:nvSpPr>
        <p:spPr>
          <a:xfrm>
            <a:off x="3059255" y="6128891"/>
            <a:ext cx="461042" cy="328900"/>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Arc 113"/>
          <p:cNvSpPr/>
          <p:nvPr/>
        </p:nvSpPr>
        <p:spPr>
          <a:xfrm flipV="1">
            <a:off x="2592435" y="6371503"/>
            <a:ext cx="899789" cy="383266"/>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Arc 117"/>
          <p:cNvSpPr/>
          <p:nvPr/>
        </p:nvSpPr>
        <p:spPr>
          <a:xfrm flipV="1">
            <a:off x="723926" y="6380579"/>
            <a:ext cx="931984" cy="365115"/>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Arc 118"/>
          <p:cNvSpPr/>
          <p:nvPr/>
        </p:nvSpPr>
        <p:spPr>
          <a:xfrm flipV="1">
            <a:off x="1655521" y="6380579"/>
            <a:ext cx="931984" cy="365115"/>
          </a:xfrm>
          <a:prstGeom prst="arc">
            <a:avLst>
              <a:gd name="adj1" fmla="val 10894161"/>
              <a:gd name="adj2" fmla="val 21532602"/>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36549963"/>
      </p:ext>
    </p:extLst>
  </p:cSld>
  <p:clrMapOvr>
    <a:masterClrMapping/>
  </p:clrMapOvr>
  <mc:AlternateContent xmlns:mc="http://schemas.openxmlformats.org/markup-compatibility/2006" xmlns:p14="http://schemas.microsoft.com/office/powerpoint/2010/main">
    <mc:Choice Requires="p14">
      <p:transition spd="slow" p14:dur="2000" advTm="155136"/>
    </mc:Choice>
    <mc:Fallback xmlns="">
      <p:transition spd="slow" advTm="1551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3E1B251C-8175-DE49-46EE-5BEDB32CED2E}"/>
              </a:ext>
            </a:extLst>
          </p:cNvPr>
          <p:cNvCxnSpPr>
            <a:cxnSpLocks/>
          </p:cNvCxnSpPr>
          <p:nvPr/>
        </p:nvCxnSpPr>
        <p:spPr>
          <a:xfrm>
            <a:off x="5601313" y="4479119"/>
            <a:ext cx="99680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CE78564B-F9A4-8319-4094-8B44E6B73A6C}"/>
              </a:ext>
            </a:extLst>
          </p:cNvPr>
          <p:cNvSpPr/>
          <p:nvPr/>
        </p:nvSpPr>
        <p:spPr>
          <a:xfrm>
            <a:off x="186721" y="2199234"/>
            <a:ext cx="1253483" cy="98868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338" tIns="255070" rIns="292338" bIns="255070" numCol="1" spcCol="1270" anchor="ctr" anchorCtr="0">
            <a:noAutofit/>
          </a:bodyPr>
          <a:lstStyle/>
          <a:p>
            <a:pPr algn="ctr" defTabSz="566738">
              <a:lnSpc>
                <a:spcPct val="90000"/>
              </a:lnSpc>
              <a:spcBef>
                <a:spcPct val="0"/>
              </a:spcBef>
              <a:spcAft>
                <a:spcPct val="35000"/>
              </a:spcAft>
            </a:pPr>
            <a:r>
              <a:rPr lang="en-GB" sz="1275" dirty="0"/>
              <a:t>Fractions of amounts</a:t>
            </a:r>
          </a:p>
        </p:txBody>
      </p:sp>
      <p:sp>
        <p:nvSpPr>
          <p:cNvPr id="6" name="Freeform: Shape 5">
            <a:extLst>
              <a:ext uri="{FF2B5EF4-FFF2-40B4-BE49-F238E27FC236}">
                <a16:creationId xmlns:a16="http://schemas.microsoft.com/office/drawing/2014/main" id="{8E0F8101-2818-BC1B-48CD-A2F0AF720A25}"/>
              </a:ext>
            </a:extLst>
          </p:cNvPr>
          <p:cNvSpPr/>
          <p:nvPr/>
        </p:nvSpPr>
        <p:spPr>
          <a:xfrm>
            <a:off x="2309874" y="1013482"/>
            <a:ext cx="1365600" cy="1181405"/>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501" tIns="211976" rIns="242501" bIns="211976" numCol="1" spcCol="1270" anchor="ctr" anchorCtr="0">
            <a:noAutofit/>
          </a:bodyPr>
          <a:lstStyle/>
          <a:p>
            <a:pPr algn="ctr" defTabSz="566738">
              <a:lnSpc>
                <a:spcPct val="90000"/>
              </a:lnSpc>
              <a:spcBef>
                <a:spcPct val="0"/>
              </a:spcBef>
              <a:spcAft>
                <a:spcPct val="35000"/>
              </a:spcAft>
            </a:pPr>
            <a:r>
              <a:rPr lang="en-GB" sz="1275" dirty="0"/>
              <a:t>Representing fractions</a:t>
            </a:r>
          </a:p>
        </p:txBody>
      </p:sp>
      <p:sp>
        <p:nvSpPr>
          <p:cNvPr id="8" name="Freeform: Shape 7">
            <a:extLst>
              <a:ext uri="{FF2B5EF4-FFF2-40B4-BE49-F238E27FC236}">
                <a16:creationId xmlns:a16="http://schemas.microsoft.com/office/drawing/2014/main" id="{8F64EEB1-2F50-E891-E06C-D1BFCAC083A3}"/>
              </a:ext>
            </a:extLst>
          </p:cNvPr>
          <p:cNvSpPr/>
          <p:nvPr/>
        </p:nvSpPr>
        <p:spPr>
          <a:xfrm>
            <a:off x="3320093" y="1615933"/>
            <a:ext cx="1365600" cy="1181405"/>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501" tIns="211976" rIns="242501" bIns="211976" numCol="1" spcCol="1270" anchor="ctr" anchorCtr="0">
            <a:noAutofit/>
          </a:bodyPr>
          <a:lstStyle/>
          <a:p>
            <a:pPr algn="ctr" defTabSz="566738">
              <a:lnSpc>
                <a:spcPct val="90000"/>
              </a:lnSpc>
              <a:spcBef>
                <a:spcPct val="0"/>
              </a:spcBef>
              <a:spcAft>
                <a:spcPct val="35000"/>
              </a:spcAft>
            </a:pPr>
            <a:r>
              <a:rPr lang="en-GB" sz="1275" dirty="0"/>
              <a:t>Finding fractions of an amount</a:t>
            </a:r>
          </a:p>
        </p:txBody>
      </p:sp>
      <p:sp>
        <p:nvSpPr>
          <p:cNvPr id="10" name="Freeform: Shape 9">
            <a:extLst>
              <a:ext uri="{FF2B5EF4-FFF2-40B4-BE49-F238E27FC236}">
                <a16:creationId xmlns:a16="http://schemas.microsoft.com/office/drawing/2014/main" id="{BB787056-9545-2C59-3504-7DAAA73C33F7}"/>
              </a:ext>
            </a:extLst>
          </p:cNvPr>
          <p:cNvSpPr/>
          <p:nvPr/>
        </p:nvSpPr>
        <p:spPr>
          <a:xfrm>
            <a:off x="3740611" y="4257014"/>
            <a:ext cx="1365600" cy="1181405"/>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501" tIns="211976" rIns="242501" bIns="211976" numCol="1" spcCol="1270" anchor="ctr" anchorCtr="0">
            <a:noAutofit/>
          </a:bodyPr>
          <a:lstStyle/>
          <a:p>
            <a:pPr algn="ctr" defTabSz="566738">
              <a:lnSpc>
                <a:spcPct val="90000"/>
              </a:lnSpc>
              <a:spcBef>
                <a:spcPct val="0"/>
              </a:spcBef>
              <a:spcAft>
                <a:spcPct val="35000"/>
              </a:spcAft>
            </a:pPr>
            <a:r>
              <a:rPr lang="en-GB" sz="1275" dirty="0"/>
              <a:t>Within a real life context, time, scale, environment</a:t>
            </a:r>
          </a:p>
        </p:txBody>
      </p:sp>
      <p:pic>
        <p:nvPicPr>
          <p:cNvPr id="17" name="Picture 16">
            <a:extLst>
              <a:ext uri="{FF2B5EF4-FFF2-40B4-BE49-F238E27FC236}">
                <a16:creationId xmlns:a16="http://schemas.microsoft.com/office/drawing/2014/main" id="{6B0ECED4-A067-59D6-CCFA-A8EDC6C9CE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1870" y="3267815"/>
            <a:ext cx="809032" cy="809032"/>
          </a:xfrm>
          <a:prstGeom prst="rect">
            <a:avLst/>
          </a:prstGeom>
        </p:spPr>
      </p:pic>
      <p:sp>
        <p:nvSpPr>
          <p:cNvPr id="18" name="Freeform: Shape 17">
            <a:extLst>
              <a:ext uri="{FF2B5EF4-FFF2-40B4-BE49-F238E27FC236}">
                <a16:creationId xmlns:a16="http://schemas.microsoft.com/office/drawing/2014/main" id="{F02F082D-566F-792A-5173-04874B0BE16B}"/>
              </a:ext>
            </a:extLst>
          </p:cNvPr>
          <p:cNvSpPr/>
          <p:nvPr/>
        </p:nvSpPr>
        <p:spPr>
          <a:xfrm>
            <a:off x="251499" y="4294778"/>
            <a:ext cx="1365600" cy="1181405"/>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501" tIns="211976" rIns="242501" bIns="211976" numCol="1" spcCol="1270" anchor="ctr" anchorCtr="0">
            <a:noAutofit/>
          </a:bodyPr>
          <a:lstStyle/>
          <a:p>
            <a:pPr algn="ctr" defTabSz="566738">
              <a:lnSpc>
                <a:spcPct val="90000"/>
              </a:lnSpc>
              <a:spcBef>
                <a:spcPct val="0"/>
              </a:spcBef>
              <a:spcAft>
                <a:spcPct val="35000"/>
              </a:spcAft>
            </a:pPr>
            <a:r>
              <a:rPr lang="en-GB" sz="1275" dirty="0"/>
              <a:t>Vinculum as a divisor</a:t>
            </a:r>
          </a:p>
        </p:txBody>
      </p:sp>
      <p:pic>
        <p:nvPicPr>
          <p:cNvPr id="19" name="Picture 18">
            <a:extLst>
              <a:ext uri="{FF2B5EF4-FFF2-40B4-BE49-F238E27FC236}">
                <a16:creationId xmlns:a16="http://schemas.microsoft.com/office/drawing/2014/main" id="{A1BDD113-AB70-140A-E783-DB194F6E03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3134" y="3462667"/>
            <a:ext cx="817524" cy="794348"/>
          </a:xfrm>
          <a:prstGeom prst="rect">
            <a:avLst/>
          </a:prstGeom>
        </p:spPr>
      </p:pic>
      <p:pic>
        <p:nvPicPr>
          <p:cNvPr id="20" name="Picture 19">
            <a:extLst>
              <a:ext uri="{FF2B5EF4-FFF2-40B4-BE49-F238E27FC236}">
                <a16:creationId xmlns:a16="http://schemas.microsoft.com/office/drawing/2014/main" id="{0E3EFD2A-2BB7-1980-D6C6-92B248734C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1300" y="1274500"/>
            <a:ext cx="809032" cy="809032"/>
          </a:xfrm>
          <a:prstGeom prst="rect">
            <a:avLst/>
          </a:prstGeom>
        </p:spPr>
      </p:pic>
      <p:cxnSp>
        <p:nvCxnSpPr>
          <p:cNvPr id="24" name="Straight Arrow Connector 23">
            <a:extLst>
              <a:ext uri="{FF2B5EF4-FFF2-40B4-BE49-F238E27FC236}">
                <a16:creationId xmlns:a16="http://schemas.microsoft.com/office/drawing/2014/main" id="{D3313367-D746-8B2A-B077-6555F272F83A}"/>
              </a:ext>
            </a:extLst>
          </p:cNvPr>
          <p:cNvCxnSpPr/>
          <p:nvPr/>
        </p:nvCxnSpPr>
        <p:spPr>
          <a:xfrm flipV="1">
            <a:off x="1615434" y="1684070"/>
            <a:ext cx="639969" cy="5393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E1EA5A-724C-C69D-4B14-372CE17A0FFB}"/>
              </a:ext>
            </a:extLst>
          </p:cNvPr>
          <p:cNvCxnSpPr>
            <a:cxnSpLocks/>
          </p:cNvCxnSpPr>
          <p:nvPr/>
        </p:nvCxnSpPr>
        <p:spPr>
          <a:xfrm flipV="1">
            <a:off x="1957529" y="2520173"/>
            <a:ext cx="1113447" cy="292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D29F3EC-20D8-7E7D-C1FC-009CE24BB4D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81205" y="2047317"/>
            <a:ext cx="809032" cy="809032"/>
          </a:xfrm>
          <a:prstGeom prst="rect">
            <a:avLst/>
          </a:prstGeom>
        </p:spPr>
      </p:pic>
      <p:cxnSp>
        <p:nvCxnSpPr>
          <p:cNvPr id="30" name="Straight Arrow Connector 29">
            <a:extLst>
              <a:ext uri="{FF2B5EF4-FFF2-40B4-BE49-F238E27FC236}">
                <a16:creationId xmlns:a16="http://schemas.microsoft.com/office/drawing/2014/main" id="{42B99C14-98F3-1CFA-456E-D37071FF7DA8}"/>
              </a:ext>
            </a:extLst>
          </p:cNvPr>
          <p:cNvCxnSpPr>
            <a:cxnSpLocks/>
          </p:cNvCxnSpPr>
          <p:nvPr/>
        </p:nvCxnSpPr>
        <p:spPr>
          <a:xfrm>
            <a:off x="737646" y="3243532"/>
            <a:ext cx="0" cy="9357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0919BB-EED5-38D0-D7B2-78904819B04F}"/>
              </a:ext>
            </a:extLst>
          </p:cNvPr>
          <p:cNvCxnSpPr>
            <a:cxnSpLocks/>
          </p:cNvCxnSpPr>
          <p:nvPr/>
        </p:nvCxnSpPr>
        <p:spPr>
          <a:xfrm>
            <a:off x="3999034" y="2743571"/>
            <a:ext cx="273782" cy="15134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F9BFA5-8E8B-DB93-AA38-FA23A9305804}"/>
              </a:ext>
            </a:extLst>
          </p:cNvPr>
          <p:cNvCxnSpPr>
            <a:cxnSpLocks/>
          </p:cNvCxnSpPr>
          <p:nvPr/>
        </p:nvCxnSpPr>
        <p:spPr>
          <a:xfrm>
            <a:off x="4811924" y="2223463"/>
            <a:ext cx="12303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A screenshot of a computer&#10;&#10;Description automatically generated">
            <a:extLst>
              <a:ext uri="{FF2B5EF4-FFF2-40B4-BE49-F238E27FC236}">
                <a16:creationId xmlns:a16="http://schemas.microsoft.com/office/drawing/2014/main" id="{578BB33B-CE9C-E8DF-F70E-169F7299BEFF}"/>
              </a:ext>
            </a:extLst>
          </p:cNvPr>
          <p:cNvPicPr>
            <a:picLocks noChangeAspect="1"/>
          </p:cNvPicPr>
          <p:nvPr/>
        </p:nvPicPr>
        <p:blipFill rotWithShape="1">
          <a:blip r:embed="rId6">
            <a:extLst>
              <a:ext uri="{28A0092B-C50C-407E-A947-70E740481C1C}">
                <a14:useLocalDpi xmlns:a14="http://schemas.microsoft.com/office/drawing/2010/main" val="0"/>
              </a:ext>
            </a:extLst>
          </a:blip>
          <a:srcRect l="50390" t="25571" r="3570" b="50153"/>
          <a:stretch/>
        </p:blipFill>
        <p:spPr>
          <a:xfrm>
            <a:off x="4464899" y="4272336"/>
            <a:ext cx="1790291" cy="2043081"/>
          </a:xfrm>
          <a:prstGeom prst="rect">
            <a:avLst/>
          </a:prstGeom>
        </p:spPr>
      </p:pic>
      <p:pic>
        <p:nvPicPr>
          <p:cNvPr id="44" name="Picture 43" descr="A screenshot of a computer&#10;&#10;Description automatically generated">
            <a:extLst>
              <a:ext uri="{FF2B5EF4-FFF2-40B4-BE49-F238E27FC236}">
                <a16:creationId xmlns:a16="http://schemas.microsoft.com/office/drawing/2014/main" id="{1524BD04-3F61-4CF6-DA82-267D0E709597}"/>
              </a:ext>
            </a:extLst>
          </p:cNvPr>
          <p:cNvPicPr>
            <a:picLocks noChangeAspect="1"/>
          </p:cNvPicPr>
          <p:nvPr/>
        </p:nvPicPr>
        <p:blipFill rotWithShape="1">
          <a:blip r:embed="rId6">
            <a:extLst>
              <a:ext uri="{28A0092B-C50C-407E-A947-70E740481C1C}">
                <a14:useLocalDpi xmlns:a14="http://schemas.microsoft.com/office/drawing/2010/main" val="0"/>
              </a:ext>
            </a:extLst>
          </a:blip>
          <a:srcRect l="5426" t="59700" r="65376" b="19086"/>
          <a:stretch/>
        </p:blipFill>
        <p:spPr>
          <a:xfrm>
            <a:off x="6591518" y="3159357"/>
            <a:ext cx="1355137" cy="2130921"/>
          </a:xfrm>
          <a:prstGeom prst="rect">
            <a:avLst/>
          </a:prstGeom>
        </p:spPr>
      </p:pic>
      <p:pic>
        <p:nvPicPr>
          <p:cNvPr id="45" name="Picture 44" descr="A screenshot of a computer">
            <a:extLst>
              <a:ext uri="{FF2B5EF4-FFF2-40B4-BE49-F238E27FC236}">
                <a16:creationId xmlns:a16="http://schemas.microsoft.com/office/drawing/2014/main" id="{326F0851-2023-43C2-584A-4DC3CBF4E4FB}"/>
              </a:ext>
            </a:extLst>
          </p:cNvPr>
          <p:cNvPicPr>
            <a:picLocks noChangeAspect="1"/>
          </p:cNvPicPr>
          <p:nvPr/>
        </p:nvPicPr>
        <p:blipFill rotWithShape="1">
          <a:blip r:embed="rId6">
            <a:extLst>
              <a:ext uri="{28A0092B-C50C-407E-A947-70E740481C1C}">
                <a14:useLocalDpi xmlns:a14="http://schemas.microsoft.com/office/drawing/2010/main" val="0"/>
              </a:ext>
            </a:extLst>
          </a:blip>
          <a:srcRect l="8811" t="27392" r="54419" b="66595"/>
          <a:stretch/>
        </p:blipFill>
        <p:spPr>
          <a:xfrm>
            <a:off x="2469326" y="653140"/>
            <a:ext cx="1735654" cy="614318"/>
          </a:xfrm>
          <a:prstGeom prst="rect">
            <a:avLst/>
          </a:prstGeom>
        </p:spPr>
      </p:pic>
      <p:pic>
        <p:nvPicPr>
          <p:cNvPr id="47" name="Picture 46" descr="A screenshot of a computer&#10;&#10;Description automatically generated">
            <a:extLst>
              <a:ext uri="{FF2B5EF4-FFF2-40B4-BE49-F238E27FC236}">
                <a16:creationId xmlns:a16="http://schemas.microsoft.com/office/drawing/2014/main" id="{963BADE7-CC29-ABD8-2F39-46272953468B}"/>
              </a:ext>
            </a:extLst>
          </p:cNvPr>
          <p:cNvPicPr>
            <a:picLocks noChangeAspect="1"/>
          </p:cNvPicPr>
          <p:nvPr/>
        </p:nvPicPr>
        <p:blipFill rotWithShape="1">
          <a:blip r:embed="rId7">
            <a:extLst>
              <a:ext uri="{28A0092B-C50C-407E-A947-70E740481C1C}">
                <a14:useLocalDpi xmlns:a14="http://schemas.microsoft.com/office/drawing/2010/main" val="0"/>
              </a:ext>
            </a:extLst>
          </a:blip>
          <a:srcRect l="49712" t="37361" r="6762" b="54938"/>
          <a:stretch/>
        </p:blipFill>
        <p:spPr>
          <a:xfrm>
            <a:off x="2210646" y="4575246"/>
            <a:ext cx="2254253" cy="863174"/>
          </a:xfrm>
          <a:prstGeom prst="rect">
            <a:avLst/>
          </a:prstGeom>
        </p:spPr>
      </p:pic>
      <p:sp>
        <p:nvSpPr>
          <p:cNvPr id="49" name="Freeform: Shape 48">
            <a:extLst>
              <a:ext uri="{FF2B5EF4-FFF2-40B4-BE49-F238E27FC236}">
                <a16:creationId xmlns:a16="http://schemas.microsoft.com/office/drawing/2014/main" id="{9276A663-82B0-8097-8E00-284F089FA01E}"/>
              </a:ext>
            </a:extLst>
          </p:cNvPr>
          <p:cNvSpPr/>
          <p:nvPr/>
        </p:nvSpPr>
        <p:spPr>
          <a:xfrm>
            <a:off x="6095308" y="1604185"/>
            <a:ext cx="1365600" cy="1181405"/>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501" tIns="211976" rIns="242501" bIns="211976" numCol="1" spcCol="1270" anchor="ctr" anchorCtr="0">
            <a:noAutofit/>
          </a:bodyPr>
          <a:lstStyle/>
          <a:p>
            <a:pPr algn="ctr" defTabSz="566738">
              <a:lnSpc>
                <a:spcPct val="90000"/>
              </a:lnSpc>
              <a:spcBef>
                <a:spcPct val="0"/>
              </a:spcBef>
              <a:spcAft>
                <a:spcPct val="35000"/>
              </a:spcAft>
            </a:pPr>
            <a:r>
              <a:rPr lang="en-GB" sz="1275" dirty="0"/>
              <a:t>Comparing fractions</a:t>
            </a:r>
          </a:p>
        </p:txBody>
      </p:sp>
      <p:pic>
        <p:nvPicPr>
          <p:cNvPr id="61" name="Picture 60">
            <a:extLst>
              <a:ext uri="{FF2B5EF4-FFF2-40B4-BE49-F238E27FC236}">
                <a16:creationId xmlns:a16="http://schemas.microsoft.com/office/drawing/2014/main" id="{8353A010-DA48-9B82-0A2F-B905DCC3CCE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48693" y="3609014"/>
            <a:ext cx="853278" cy="853278"/>
          </a:xfrm>
          <a:prstGeom prst="rect">
            <a:avLst/>
          </a:prstGeom>
        </p:spPr>
      </p:pic>
      <p:sp>
        <p:nvSpPr>
          <p:cNvPr id="62" name="TextBox 61">
            <a:extLst>
              <a:ext uri="{FF2B5EF4-FFF2-40B4-BE49-F238E27FC236}">
                <a16:creationId xmlns:a16="http://schemas.microsoft.com/office/drawing/2014/main" id="{44B5A6A3-1540-85EB-56F6-7852C8E0D704}"/>
              </a:ext>
            </a:extLst>
          </p:cNvPr>
          <p:cNvSpPr txBox="1"/>
          <p:nvPr/>
        </p:nvSpPr>
        <p:spPr>
          <a:xfrm>
            <a:off x="213384" y="1016296"/>
            <a:ext cx="1617943" cy="507831"/>
          </a:xfrm>
          <a:prstGeom prst="rect">
            <a:avLst/>
          </a:prstGeom>
          <a:noFill/>
        </p:spPr>
        <p:txBody>
          <a:bodyPr wrap="none" rtlCol="0">
            <a:spAutoFit/>
          </a:bodyPr>
          <a:lstStyle/>
          <a:p>
            <a:r>
              <a:rPr lang="en-GB" sz="1350" dirty="0">
                <a:latin typeface="Arial" panose="020B0604020202020204" pitchFamily="34" charset="0"/>
                <a:cs typeface="Arial" panose="020B0604020202020204" pitchFamily="34" charset="0"/>
              </a:rPr>
              <a:t>White Rose Year 3</a:t>
            </a:r>
          </a:p>
          <a:p>
            <a:r>
              <a:rPr lang="en-GB" sz="1350" dirty="0">
                <a:latin typeface="Arial" panose="020B0604020202020204" pitchFamily="34" charset="0"/>
                <a:cs typeface="Arial" panose="020B0604020202020204" pitchFamily="34" charset="0"/>
              </a:rPr>
              <a:t>Fractions A and B</a:t>
            </a:r>
          </a:p>
        </p:txBody>
      </p:sp>
      <p:pic>
        <p:nvPicPr>
          <p:cNvPr id="43" name="Picture 42" descr="A screenshot of a computer&#10;&#10;Description automatically generated">
            <a:extLst>
              <a:ext uri="{FF2B5EF4-FFF2-40B4-BE49-F238E27FC236}">
                <a16:creationId xmlns:a16="http://schemas.microsoft.com/office/drawing/2014/main" id="{64421FF2-1D68-4D99-1CC9-895F928AFA01}"/>
              </a:ext>
            </a:extLst>
          </p:cNvPr>
          <p:cNvPicPr>
            <a:picLocks noChangeAspect="1"/>
          </p:cNvPicPr>
          <p:nvPr/>
        </p:nvPicPr>
        <p:blipFill rotWithShape="1">
          <a:blip r:embed="rId7">
            <a:extLst>
              <a:ext uri="{28A0092B-C50C-407E-A947-70E740481C1C}">
                <a14:useLocalDpi xmlns:a14="http://schemas.microsoft.com/office/drawing/2010/main" val="0"/>
              </a:ext>
            </a:extLst>
          </a:blip>
          <a:srcRect l="7261" t="70802" r="63781" b="23432"/>
          <a:stretch/>
        </p:blipFill>
        <p:spPr>
          <a:xfrm>
            <a:off x="6147235" y="1856574"/>
            <a:ext cx="1768244" cy="762000"/>
          </a:xfrm>
          <a:prstGeom prst="rect">
            <a:avLst/>
          </a:prstGeom>
        </p:spPr>
      </p:pic>
      <p:cxnSp>
        <p:nvCxnSpPr>
          <p:cNvPr id="66" name="Straight Arrow Connector 65">
            <a:extLst>
              <a:ext uri="{FF2B5EF4-FFF2-40B4-BE49-F238E27FC236}">
                <a16:creationId xmlns:a16="http://schemas.microsoft.com/office/drawing/2014/main" id="{2640F945-01C5-2423-7524-5D994877DD33}"/>
              </a:ext>
            </a:extLst>
          </p:cNvPr>
          <p:cNvCxnSpPr>
            <a:cxnSpLocks/>
          </p:cNvCxnSpPr>
          <p:nvPr/>
        </p:nvCxnSpPr>
        <p:spPr>
          <a:xfrm>
            <a:off x="6831648" y="2853931"/>
            <a:ext cx="119678" cy="3339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19BA7E-F308-C927-6CCA-FFA5C756640E}"/>
              </a:ext>
            </a:extLst>
          </p:cNvPr>
          <p:cNvSpPr txBox="1"/>
          <p:nvPr/>
        </p:nvSpPr>
        <p:spPr>
          <a:xfrm>
            <a:off x="213384" y="140464"/>
            <a:ext cx="5887702" cy="461665"/>
          </a:xfrm>
          <a:prstGeom prst="rect">
            <a:avLst/>
          </a:prstGeom>
          <a:noFill/>
        </p:spPr>
        <p:txBody>
          <a:bodyPr wrap="none" rtlCol="0">
            <a:spAutoFit/>
          </a:bodyPr>
          <a:lstStyle/>
          <a:p>
            <a:r>
              <a:rPr lang="en-GB" sz="2400" u="sng" dirty="0">
                <a:latin typeface="Arial" panose="020B0604020202020204" pitchFamily="34" charset="0"/>
                <a:cs typeface="Arial" panose="020B0604020202020204" pitchFamily="34" charset="0"/>
              </a:rPr>
              <a:t>Topic Planning through the 5 proficiencies</a:t>
            </a:r>
          </a:p>
        </p:txBody>
      </p:sp>
      <p:pic>
        <p:nvPicPr>
          <p:cNvPr id="5" name="Picture 4">
            <a:extLst>
              <a:ext uri="{FF2B5EF4-FFF2-40B4-BE49-F238E27FC236}">
                <a16:creationId xmlns:a16="http://schemas.microsoft.com/office/drawing/2014/main" id="{D1146B19-52BF-65FF-9814-D5AAB6DE6DE2}"/>
              </a:ext>
            </a:extLst>
          </p:cNvPr>
          <p:cNvPicPr>
            <a:picLocks noChangeAspect="1"/>
          </p:cNvPicPr>
          <p:nvPr/>
        </p:nvPicPr>
        <p:blipFill>
          <a:blip r:embed="rId9"/>
          <a:stretch>
            <a:fillRect/>
          </a:stretch>
        </p:blipFill>
        <p:spPr>
          <a:xfrm>
            <a:off x="6689615" y="5308851"/>
            <a:ext cx="2127567" cy="853278"/>
          </a:xfrm>
          <a:prstGeom prst="rect">
            <a:avLst/>
          </a:prstGeom>
        </p:spPr>
      </p:pic>
      <p:pic>
        <p:nvPicPr>
          <p:cNvPr id="9" name="Picture 8">
            <a:extLst>
              <a:ext uri="{FF2B5EF4-FFF2-40B4-BE49-F238E27FC236}">
                <a16:creationId xmlns:a16="http://schemas.microsoft.com/office/drawing/2014/main" id="{303F829A-9DF1-7A0B-F0CD-819C5B5EC818}"/>
              </a:ext>
            </a:extLst>
          </p:cNvPr>
          <p:cNvPicPr>
            <a:picLocks noChangeAspect="1"/>
          </p:cNvPicPr>
          <p:nvPr/>
        </p:nvPicPr>
        <p:blipFill>
          <a:blip r:embed="rId10"/>
          <a:stretch>
            <a:fillRect/>
          </a:stretch>
        </p:blipFill>
        <p:spPr>
          <a:xfrm>
            <a:off x="2450423" y="1355071"/>
            <a:ext cx="1339435" cy="988260"/>
          </a:xfrm>
          <a:prstGeom prst="rect">
            <a:avLst/>
          </a:prstGeom>
        </p:spPr>
      </p:pic>
      <p:pic>
        <p:nvPicPr>
          <p:cNvPr id="13" name="Picture 12">
            <a:extLst>
              <a:ext uri="{FF2B5EF4-FFF2-40B4-BE49-F238E27FC236}">
                <a16:creationId xmlns:a16="http://schemas.microsoft.com/office/drawing/2014/main" id="{D19F9621-AA11-B617-9356-45AFF37310BF}"/>
              </a:ext>
            </a:extLst>
          </p:cNvPr>
          <p:cNvPicPr>
            <a:picLocks noChangeAspect="1"/>
          </p:cNvPicPr>
          <p:nvPr/>
        </p:nvPicPr>
        <p:blipFill>
          <a:blip r:embed="rId11"/>
          <a:stretch>
            <a:fillRect/>
          </a:stretch>
        </p:blipFill>
        <p:spPr>
          <a:xfrm>
            <a:off x="3865297" y="1138948"/>
            <a:ext cx="987626" cy="797578"/>
          </a:xfrm>
          <a:prstGeom prst="rect">
            <a:avLst/>
          </a:prstGeom>
        </p:spPr>
      </p:pic>
      <p:pic>
        <p:nvPicPr>
          <p:cNvPr id="15" name="Picture 14">
            <a:extLst>
              <a:ext uri="{FF2B5EF4-FFF2-40B4-BE49-F238E27FC236}">
                <a16:creationId xmlns:a16="http://schemas.microsoft.com/office/drawing/2014/main" id="{B3F66227-FE81-70AE-B767-CC3191728DA0}"/>
              </a:ext>
            </a:extLst>
          </p:cNvPr>
          <p:cNvPicPr>
            <a:picLocks noChangeAspect="1"/>
          </p:cNvPicPr>
          <p:nvPr/>
        </p:nvPicPr>
        <p:blipFill>
          <a:blip r:embed="rId12"/>
          <a:stretch>
            <a:fillRect/>
          </a:stretch>
        </p:blipFill>
        <p:spPr>
          <a:xfrm>
            <a:off x="6378120" y="768204"/>
            <a:ext cx="1032023" cy="952164"/>
          </a:xfrm>
          <a:prstGeom prst="rect">
            <a:avLst/>
          </a:prstGeom>
        </p:spPr>
      </p:pic>
      <p:pic>
        <p:nvPicPr>
          <p:cNvPr id="22" name="Picture 21">
            <a:extLst>
              <a:ext uri="{FF2B5EF4-FFF2-40B4-BE49-F238E27FC236}">
                <a16:creationId xmlns:a16="http://schemas.microsoft.com/office/drawing/2014/main" id="{C14F42A0-7DBF-FFA9-0440-7276688B612D}"/>
              </a:ext>
            </a:extLst>
          </p:cNvPr>
          <p:cNvPicPr>
            <a:picLocks noChangeAspect="1"/>
          </p:cNvPicPr>
          <p:nvPr/>
        </p:nvPicPr>
        <p:blipFill>
          <a:blip r:embed="rId13"/>
          <a:stretch>
            <a:fillRect/>
          </a:stretch>
        </p:blipFill>
        <p:spPr>
          <a:xfrm>
            <a:off x="7460908" y="695871"/>
            <a:ext cx="1221534" cy="1418004"/>
          </a:xfrm>
          <a:prstGeom prst="rect">
            <a:avLst/>
          </a:prstGeom>
        </p:spPr>
      </p:pic>
      <p:pic>
        <p:nvPicPr>
          <p:cNvPr id="26" name="Picture 25">
            <a:extLst>
              <a:ext uri="{FF2B5EF4-FFF2-40B4-BE49-F238E27FC236}">
                <a16:creationId xmlns:a16="http://schemas.microsoft.com/office/drawing/2014/main" id="{37DCA92B-3C7C-654E-2C39-ED189D02D9AA}"/>
              </a:ext>
            </a:extLst>
          </p:cNvPr>
          <p:cNvPicPr>
            <a:picLocks noChangeAspect="1"/>
          </p:cNvPicPr>
          <p:nvPr/>
        </p:nvPicPr>
        <p:blipFill>
          <a:blip r:embed="rId14"/>
          <a:stretch>
            <a:fillRect/>
          </a:stretch>
        </p:blipFill>
        <p:spPr>
          <a:xfrm>
            <a:off x="4051952" y="3587946"/>
            <a:ext cx="1320996" cy="1017229"/>
          </a:xfrm>
          <a:prstGeom prst="rect">
            <a:avLst/>
          </a:prstGeom>
        </p:spPr>
      </p:pic>
      <p:sp>
        <p:nvSpPr>
          <p:cNvPr id="28" name="TextBox 27">
            <a:extLst>
              <a:ext uri="{FF2B5EF4-FFF2-40B4-BE49-F238E27FC236}">
                <a16:creationId xmlns:a16="http://schemas.microsoft.com/office/drawing/2014/main" id="{1DFF9E79-B8AA-9680-BA73-150D2B466140}"/>
              </a:ext>
            </a:extLst>
          </p:cNvPr>
          <p:cNvSpPr txBox="1"/>
          <p:nvPr/>
        </p:nvSpPr>
        <p:spPr>
          <a:xfrm>
            <a:off x="142585" y="1529982"/>
            <a:ext cx="1520876" cy="553998"/>
          </a:xfrm>
          <a:prstGeom prst="rect">
            <a:avLst/>
          </a:prstGeom>
          <a:noFill/>
        </p:spPr>
        <p:txBody>
          <a:bodyPr wrap="square">
            <a:spAutoFit/>
          </a:bodyPr>
          <a:lstStyle/>
          <a:p>
            <a:r>
              <a:rPr lang="en-GB" sz="1000" dirty="0"/>
              <a:t>https://www.weareteachers.com/make-teaching-fractions-easier/</a:t>
            </a:r>
          </a:p>
        </p:txBody>
      </p:sp>
      <p:pic>
        <p:nvPicPr>
          <p:cNvPr id="33" name="Picture 32">
            <a:extLst>
              <a:ext uri="{FF2B5EF4-FFF2-40B4-BE49-F238E27FC236}">
                <a16:creationId xmlns:a16="http://schemas.microsoft.com/office/drawing/2014/main" id="{4925ACDD-76CD-7B8C-C369-B117A452AE49}"/>
              </a:ext>
            </a:extLst>
          </p:cNvPr>
          <p:cNvPicPr>
            <a:picLocks noChangeAspect="1"/>
          </p:cNvPicPr>
          <p:nvPr/>
        </p:nvPicPr>
        <p:blipFill>
          <a:blip r:embed="rId15"/>
          <a:stretch>
            <a:fillRect/>
          </a:stretch>
        </p:blipFill>
        <p:spPr>
          <a:xfrm>
            <a:off x="1246386" y="4575245"/>
            <a:ext cx="914836" cy="1000396"/>
          </a:xfrm>
          <a:prstGeom prst="rect">
            <a:avLst/>
          </a:prstGeom>
        </p:spPr>
      </p:pic>
      <p:sp>
        <p:nvSpPr>
          <p:cNvPr id="34" name="TextBox 33">
            <a:extLst>
              <a:ext uri="{FF2B5EF4-FFF2-40B4-BE49-F238E27FC236}">
                <a16:creationId xmlns:a16="http://schemas.microsoft.com/office/drawing/2014/main" id="{20C97456-6558-1EFB-15BD-A14282D3E985}"/>
              </a:ext>
            </a:extLst>
          </p:cNvPr>
          <p:cNvSpPr txBox="1"/>
          <p:nvPr/>
        </p:nvSpPr>
        <p:spPr>
          <a:xfrm>
            <a:off x="197958" y="5468480"/>
            <a:ext cx="1008609" cy="369332"/>
          </a:xfrm>
          <a:prstGeom prst="rect">
            <a:avLst/>
          </a:prstGeom>
          <a:noFill/>
          <a:ln w="38100">
            <a:solidFill>
              <a:schemeClr val="tx1"/>
            </a:solidFill>
          </a:ln>
        </p:spPr>
        <p:txBody>
          <a:bodyPr wrap="none" rtlCol="0">
            <a:spAutoFit/>
          </a:bodyPr>
          <a:lstStyle/>
          <a:p>
            <a:r>
              <a:rPr lang="en-GB" b="1" dirty="0"/>
              <a:t>¼ = 1 ÷ 4</a:t>
            </a:r>
          </a:p>
        </p:txBody>
      </p:sp>
    </p:spTree>
    <p:extLst>
      <p:ext uri="{BB962C8B-B14F-4D97-AF65-F5344CB8AC3E}">
        <p14:creationId xmlns:p14="http://schemas.microsoft.com/office/powerpoint/2010/main" val="214605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8" grpId="0" animBg="1"/>
      <p:bldP spid="49"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892DE2-1547-D30F-93F5-C6F7C01EE07F}"/>
              </a:ext>
            </a:extLst>
          </p:cNvPr>
          <p:cNvPicPr>
            <a:picLocks noChangeAspect="1"/>
          </p:cNvPicPr>
          <p:nvPr/>
        </p:nvPicPr>
        <p:blipFill>
          <a:blip r:embed="rId2"/>
          <a:stretch>
            <a:fillRect/>
          </a:stretch>
        </p:blipFill>
        <p:spPr>
          <a:xfrm>
            <a:off x="0" y="125670"/>
            <a:ext cx="9144000" cy="6606660"/>
          </a:xfrm>
          <a:prstGeom prst="rect">
            <a:avLst/>
          </a:prstGeom>
        </p:spPr>
      </p:pic>
    </p:spTree>
    <p:extLst>
      <p:ext uri="{BB962C8B-B14F-4D97-AF65-F5344CB8AC3E}">
        <p14:creationId xmlns:p14="http://schemas.microsoft.com/office/powerpoint/2010/main" val="107752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DCD7-6066-F13B-B29F-901500D5EC40}"/>
              </a:ext>
            </a:extLst>
          </p:cNvPr>
          <p:cNvPicPr>
            <a:picLocks noChangeAspect="1"/>
          </p:cNvPicPr>
          <p:nvPr/>
        </p:nvPicPr>
        <p:blipFill>
          <a:blip r:embed="rId2"/>
          <a:stretch>
            <a:fillRect/>
          </a:stretch>
        </p:blipFill>
        <p:spPr>
          <a:xfrm>
            <a:off x="0" y="1206324"/>
            <a:ext cx="9144000" cy="4445352"/>
          </a:xfrm>
          <a:prstGeom prst="rect">
            <a:avLst/>
          </a:prstGeom>
        </p:spPr>
      </p:pic>
    </p:spTree>
    <p:extLst>
      <p:ext uri="{BB962C8B-B14F-4D97-AF65-F5344CB8AC3E}">
        <p14:creationId xmlns:p14="http://schemas.microsoft.com/office/powerpoint/2010/main" val="145731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B661-2B9C-487B-B9B6-8D10703D419E}"/>
              </a:ext>
            </a:extLst>
          </p:cNvPr>
          <p:cNvSpPr>
            <a:spLocks noGrp="1"/>
          </p:cNvSpPr>
          <p:nvPr>
            <p:ph type="title"/>
          </p:nvPr>
        </p:nvSpPr>
        <p:spPr>
          <a:xfrm>
            <a:off x="3047037" y="968265"/>
            <a:ext cx="2218128" cy="537492"/>
          </a:xfrm>
        </p:spPr>
        <p:txBody>
          <a:bodyPr>
            <a:normAutofit fontScale="90000"/>
          </a:bodyPr>
          <a:lstStyle/>
          <a:p>
            <a:r>
              <a:rPr lang="en-GB" u="sng" dirty="0"/>
              <a:t>Exercise 1</a:t>
            </a:r>
          </a:p>
        </p:txBody>
      </p:sp>
      <p:pic>
        <p:nvPicPr>
          <p:cNvPr id="4" name="Picture 3">
            <a:extLst>
              <a:ext uri="{FF2B5EF4-FFF2-40B4-BE49-F238E27FC236}">
                <a16:creationId xmlns:a16="http://schemas.microsoft.com/office/drawing/2014/main" id="{0E6E36EC-5C28-4C65-8620-89A8F6EB82C3}"/>
              </a:ext>
            </a:extLst>
          </p:cNvPr>
          <p:cNvPicPr>
            <a:picLocks noChangeAspect="1"/>
          </p:cNvPicPr>
          <p:nvPr/>
        </p:nvPicPr>
        <p:blipFill>
          <a:blip r:embed="rId2"/>
          <a:stretch>
            <a:fillRect/>
          </a:stretch>
        </p:blipFill>
        <p:spPr>
          <a:xfrm>
            <a:off x="655618" y="1592695"/>
            <a:ext cx="8035421" cy="987467"/>
          </a:xfrm>
          <a:prstGeom prst="rect">
            <a:avLst/>
          </a:prstGeom>
        </p:spPr>
      </p:pic>
      <p:sp>
        <p:nvSpPr>
          <p:cNvPr id="5" name="TextBox 4">
            <a:extLst>
              <a:ext uri="{FF2B5EF4-FFF2-40B4-BE49-F238E27FC236}">
                <a16:creationId xmlns:a16="http://schemas.microsoft.com/office/drawing/2014/main" id="{C5F0B7D3-DF86-488E-9907-0B873BC664F7}"/>
              </a:ext>
            </a:extLst>
          </p:cNvPr>
          <p:cNvSpPr txBox="1"/>
          <p:nvPr/>
        </p:nvSpPr>
        <p:spPr>
          <a:xfrm>
            <a:off x="170403" y="1609731"/>
            <a:ext cx="433132" cy="372281"/>
          </a:xfrm>
          <a:prstGeom prst="rect">
            <a:avLst/>
          </a:prstGeom>
          <a:noFill/>
        </p:spPr>
        <p:txBody>
          <a:bodyPr wrap="none" rtlCol="0">
            <a:spAutoFit/>
          </a:bodyPr>
          <a:lstStyle/>
          <a:p>
            <a:r>
              <a:rPr lang="en-GB" sz="1819" dirty="0"/>
              <a:t>1).</a:t>
            </a:r>
          </a:p>
        </p:txBody>
      </p:sp>
      <p:pic>
        <p:nvPicPr>
          <p:cNvPr id="6" name="Picture 5">
            <a:extLst>
              <a:ext uri="{FF2B5EF4-FFF2-40B4-BE49-F238E27FC236}">
                <a16:creationId xmlns:a16="http://schemas.microsoft.com/office/drawing/2014/main" id="{7E567878-4C5F-429C-AF64-9AFEA80FF9CF}"/>
              </a:ext>
            </a:extLst>
          </p:cNvPr>
          <p:cNvPicPr>
            <a:picLocks noChangeAspect="1"/>
          </p:cNvPicPr>
          <p:nvPr/>
        </p:nvPicPr>
        <p:blipFill>
          <a:blip r:embed="rId3"/>
          <a:stretch>
            <a:fillRect/>
          </a:stretch>
        </p:blipFill>
        <p:spPr>
          <a:xfrm>
            <a:off x="6408887" y="1124662"/>
            <a:ext cx="2604534" cy="424563"/>
          </a:xfrm>
          <a:prstGeom prst="rect">
            <a:avLst/>
          </a:prstGeom>
          <a:ln w="38100">
            <a:solidFill>
              <a:srgbClr val="FF0000"/>
            </a:solidFill>
          </a:ln>
        </p:spPr>
      </p:pic>
      <p:pic>
        <p:nvPicPr>
          <p:cNvPr id="7" name="Picture 6">
            <a:extLst>
              <a:ext uri="{FF2B5EF4-FFF2-40B4-BE49-F238E27FC236}">
                <a16:creationId xmlns:a16="http://schemas.microsoft.com/office/drawing/2014/main" id="{9C6AEB1B-90AE-4198-A0A6-AC45610CE7F0}"/>
              </a:ext>
            </a:extLst>
          </p:cNvPr>
          <p:cNvPicPr>
            <a:picLocks noChangeAspect="1"/>
          </p:cNvPicPr>
          <p:nvPr/>
        </p:nvPicPr>
        <p:blipFill>
          <a:blip r:embed="rId4"/>
          <a:stretch>
            <a:fillRect/>
          </a:stretch>
        </p:blipFill>
        <p:spPr>
          <a:xfrm>
            <a:off x="655618" y="2770493"/>
            <a:ext cx="7671293" cy="987467"/>
          </a:xfrm>
          <a:prstGeom prst="rect">
            <a:avLst/>
          </a:prstGeom>
        </p:spPr>
      </p:pic>
      <p:sp>
        <p:nvSpPr>
          <p:cNvPr id="8" name="TextBox 7">
            <a:extLst>
              <a:ext uri="{FF2B5EF4-FFF2-40B4-BE49-F238E27FC236}">
                <a16:creationId xmlns:a16="http://schemas.microsoft.com/office/drawing/2014/main" id="{3AD3F846-C3C9-47C0-8705-58CC129A63F8}"/>
              </a:ext>
            </a:extLst>
          </p:cNvPr>
          <p:cNvSpPr txBox="1"/>
          <p:nvPr/>
        </p:nvSpPr>
        <p:spPr>
          <a:xfrm>
            <a:off x="239719" y="2770493"/>
            <a:ext cx="433132" cy="372281"/>
          </a:xfrm>
          <a:prstGeom prst="rect">
            <a:avLst/>
          </a:prstGeom>
          <a:noFill/>
        </p:spPr>
        <p:txBody>
          <a:bodyPr wrap="none" rtlCol="0">
            <a:spAutoFit/>
          </a:bodyPr>
          <a:lstStyle/>
          <a:p>
            <a:r>
              <a:rPr lang="en-GB" sz="1819" dirty="0"/>
              <a:t>2).</a:t>
            </a:r>
          </a:p>
        </p:txBody>
      </p:sp>
      <p:pic>
        <p:nvPicPr>
          <p:cNvPr id="9" name="Picture 8">
            <a:extLst>
              <a:ext uri="{FF2B5EF4-FFF2-40B4-BE49-F238E27FC236}">
                <a16:creationId xmlns:a16="http://schemas.microsoft.com/office/drawing/2014/main" id="{414C1EFF-F5F7-4FBB-AEB1-F06C37D2EB51}"/>
              </a:ext>
            </a:extLst>
          </p:cNvPr>
          <p:cNvPicPr>
            <a:picLocks noChangeAspect="1"/>
          </p:cNvPicPr>
          <p:nvPr/>
        </p:nvPicPr>
        <p:blipFill>
          <a:blip r:embed="rId5"/>
          <a:stretch>
            <a:fillRect/>
          </a:stretch>
        </p:blipFill>
        <p:spPr>
          <a:xfrm>
            <a:off x="6027646" y="3381056"/>
            <a:ext cx="3038056" cy="363330"/>
          </a:xfrm>
          <a:prstGeom prst="rect">
            <a:avLst/>
          </a:prstGeom>
          <a:ln w="38100">
            <a:solidFill>
              <a:srgbClr val="FF0000"/>
            </a:solidFill>
          </a:ln>
        </p:spPr>
      </p:pic>
      <p:sp>
        <p:nvSpPr>
          <p:cNvPr id="11" name="TextBox 10">
            <a:extLst>
              <a:ext uri="{FF2B5EF4-FFF2-40B4-BE49-F238E27FC236}">
                <a16:creationId xmlns:a16="http://schemas.microsoft.com/office/drawing/2014/main" id="{7C6C986B-77DB-4EC4-8301-32BD41B74175}"/>
              </a:ext>
            </a:extLst>
          </p:cNvPr>
          <p:cNvSpPr txBox="1"/>
          <p:nvPr/>
        </p:nvSpPr>
        <p:spPr>
          <a:xfrm>
            <a:off x="256792" y="3996521"/>
            <a:ext cx="433132" cy="372281"/>
          </a:xfrm>
          <a:prstGeom prst="rect">
            <a:avLst/>
          </a:prstGeom>
          <a:noFill/>
        </p:spPr>
        <p:txBody>
          <a:bodyPr wrap="none" rtlCol="0">
            <a:spAutoFit/>
          </a:bodyPr>
          <a:lstStyle/>
          <a:p>
            <a:r>
              <a:rPr lang="en-GB" sz="1819" dirty="0"/>
              <a:t>3).</a:t>
            </a:r>
          </a:p>
        </p:txBody>
      </p:sp>
      <p:pic>
        <p:nvPicPr>
          <p:cNvPr id="12" name="Picture 11">
            <a:extLst>
              <a:ext uri="{FF2B5EF4-FFF2-40B4-BE49-F238E27FC236}">
                <a16:creationId xmlns:a16="http://schemas.microsoft.com/office/drawing/2014/main" id="{4F58F63D-CB39-4672-BE60-E7BE26668F9D}"/>
              </a:ext>
            </a:extLst>
          </p:cNvPr>
          <p:cNvPicPr>
            <a:picLocks noChangeAspect="1"/>
          </p:cNvPicPr>
          <p:nvPr/>
        </p:nvPicPr>
        <p:blipFill>
          <a:blip r:embed="rId6"/>
          <a:stretch>
            <a:fillRect/>
          </a:stretch>
        </p:blipFill>
        <p:spPr>
          <a:xfrm>
            <a:off x="655618" y="4010898"/>
            <a:ext cx="7517263" cy="987467"/>
          </a:xfrm>
          <a:prstGeom prst="rect">
            <a:avLst/>
          </a:prstGeom>
        </p:spPr>
      </p:pic>
      <p:pic>
        <p:nvPicPr>
          <p:cNvPr id="13" name="Picture 12">
            <a:extLst>
              <a:ext uri="{FF2B5EF4-FFF2-40B4-BE49-F238E27FC236}">
                <a16:creationId xmlns:a16="http://schemas.microsoft.com/office/drawing/2014/main" id="{6D2DD5AF-E2E2-43E5-BEE2-50373C0EEB6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1224" y="857070"/>
            <a:ext cx="819144" cy="811739"/>
          </a:xfrm>
          <a:prstGeom prst="rect">
            <a:avLst/>
          </a:prstGeom>
        </p:spPr>
      </p:pic>
      <p:pic>
        <p:nvPicPr>
          <p:cNvPr id="14" name="Picture 13">
            <a:extLst>
              <a:ext uri="{FF2B5EF4-FFF2-40B4-BE49-F238E27FC236}">
                <a16:creationId xmlns:a16="http://schemas.microsoft.com/office/drawing/2014/main" id="{06A5273C-AD50-428C-BFCD-F83AC7882F35}"/>
              </a:ext>
            </a:extLst>
          </p:cNvPr>
          <p:cNvPicPr>
            <a:picLocks noChangeAspect="1"/>
          </p:cNvPicPr>
          <p:nvPr/>
        </p:nvPicPr>
        <p:blipFill>
          <a:blip r:embed="rId8"/>
          <a:stretch>
            <a:fillRect/>
          </a:stretch>
        </p:blipFill>
        <p:spPr>
          <a:xfrm>
            <a:off x="5418544" y="4998365"/>
            <a:ext cx="3605852" cy="434174"/>
          </a:xfrm>
          <a:prstGeom prst="rect">
            <a:avLst/>
          </a:prstGeom>
          <a:ln w="38100">
            <a:solidFill>
              <a:srgbClr val="FF0000"/>
            </a:solidFill>
          </a:ln>
        </p:spPr>
      </p:pic>
    </p:spTree>
    <p:extLst>
      <p:ext uri="{BB962C8B-B14F-4D97-AF65-F5344CB8AC3E}">
        <p14:creationId xmlns:p14="http://schemas.microsoft.com/office/powerpoint/2010/main" val="53950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66BC-CF25-4889-9D58-6269866F7CC3}"/>
              </a:ext>
            </a:extLst>
          </p:cNvPr>
          <p:cNvSpPr>
            <a:spLocks noGrp="1"/>
          </p:cNvSpPr>
          <p:nvPr>
            <p:ph type="title"/>
          </p:nvPr>
        </p:nvSpPr>
        <p:spPr>
          <a:xfrm>
            <a:off x="2527164" y="1030938"/>
            <a:ext cx="4325758" cy="537492"/>
          </a:xfrm>
        </p:spPr>
        <p:txBody>
          <a:bodyPr>
            <a:normAutofit fontScale="90000"/>
          </a:bodyPr>
          <a:lstStyle/>
          <a:p>
            <a:r>
              <a:rPr lang="en-GB" u="sng" dirty="0"/>
              <a:t>Exercise 2</a:t>
            </a:r>
          </a:p>
        </p:txBody>
      </p:sp>
      <p:pic>
        <p:nvPicPr>
          <p:cNvPr id="4" name="Picture 3">
            <a:extLst>
              <a:ext uri="{FF2B5EF4-FFF2-40B4-BE49-F238E27FC236}">
                <a16:creationId xmlns:a16="http://schemas.microsoft.com/office/drawing/2014/main" id="{2D578623-2EED-4A9D-BD3F-0535A3A61111}"/>
              </a:ext>
            </a:extLst>
          </p:cNvPr>
          <p:cNvPicPr>
            <a:picLocks noChangeAspect="1"/>
          </p:cNvPicPr>
          <p:nvPr/>
        </p:nvPicPr>
        <p:blipFill>
          <a:blip r:embed="rId2"/>
          <a:stretch>
            <a:fillRect/>
          </a:stretch>
        </p:blipFill>
        <p:spPr>
          <a:xfrm>
            <a:off x="577037" y="1765404"/>
            <a:ext cx="8326832" cy="4055015"/>
          </a:xfrm>
          <a:prstGeom prst="rect">
            <a:avLst/>
          </a:prstGeom>
        </p:spPr>
      </p:pic>
      <p:pic>
        <p:nvPicPr>
          <p:cNvPr id="6" name="Picture 5">
            <a:extLst>
              <a:ext uri="{FF2B5EF4-FFF2-40B4-BE49-F238E27FC236}">
                <a16:creationId xmlns:a16="http://schemas.microsoft.com/office/drawing/2014/main" id="{762C9196-CF78-4C53-8DAB-85B9EB3575D5}"/>
              </a:ext>
            </a:extLst>
          </p:cNvPr>
          <p:cNvPicPr>
            <a:picLocks noChangeAspect="1"/>
          </p:cNvPicPr>
          <p:nvPr/>
        </p:nvPicPr>
        <p:blipFill>
          <a:blip r:embed="rId3"/>
          <a:stretch>
            <a:fillRect/>
          </a:stretch>
        </p:blipFill>
        <p:spPr>
          <a:xfrm>
            <a:off x="6843102" y="968265"/>
            <a:ext cx="2141277" cy="1005089"/>
          </a:xfrm>
          <a:prstGeom prst="rect">
            <a:avLst/>
          </a:prstGeom>
          <a:ln w="38100">
            <a:solidFill>
              <a:srgbClr val="FF0000"/>
            </a:solidFill>
          </a:ln>
        </p:spPr>
      </p:pic>
      <p:pic>
        <p:nvPicPr>
          <p:cNvPr id="7" name="Picture 6">
            <a:extLst>
              <a:ext uri="{FF2B5EF4-FFF2-40B4-BE49-F238E27FC236}">
                <a16:creationId xmlns:a16="http://schemas.microsoft.com/office/drawing/2014/main" id="{BF91A8ED-B069-4845-A612-642B7D8AA4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5707" y="968265"/>
            <a:ext cx="741421" cy="722149"/>
          </a:xfrm>
          <a:prstGeom prst="rect">
            <a:avLst/>
          </a:prstGeom>
          <a:ln>
            <a:noFill/>
          </a:ln>
        </p:spPr>
      </p:pic>
    </p:spTree>
    <p:extLst>
      <p:ext uri="{BB962C8B-B14F-4D97-AF65-F5344CB8AC3E}">
        <p14:creationId xmlns:p14="http://schemas.microsoft.com/office/powerpoint/2010/main" val="200510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C460-C7C9-47A5-8F1A-2B2D0F3ADC48}"/>
              </a:ext>
            </a:extLst>
          </p:cNvPr>
          <p:cNvSpPr>
            <a:spLocks noGrp="1"/>
          </p:cNvSpPr>
          <p:nvPr>
            <p:ph type="title"/>
          </p:nvPr>
        </p:nvSpPr>
        <p:spPr>
          <a:xfrm>
            <a:off x="2596480" y="968265"/>
            <a:ext cx="2405487" cy="537492"/>
          </a:xfrm>
        </p:spPr>
        <p:txBody>
          <a:bodyPr>
            <a:normAutofit fontScale="90000"/>
          </a:bodyPr>
          <a:lstStyle/>
          <a:p>
            <a:r>
              <a:rPr lang="en-GB" u="sng" dirty="0"/>
              <a:t>Exercise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72AC99-DD9B-4784-89D4-9B0ED2AA6EA7}"/>
                  </a:ext>
                </a:extLst>
              </p:cNvPr>
              <p:cNvSpPr txBox="1"/>
              <p:nvPr/>
            </p:nvSpPr>
            <p:spPr>
              <a:xfrm>
                <a:off x="430917" y="1626772"/>
                <a:ext cx="8126781" cy="3898760"/>
              </a:xfrm>
              <a:prstGeom prst="rect">
                <a:avLst/>
              </a:prstGeom>
              <a:noFill/>
            </p:spPr>
            <p:txBody>
              <a:bodyPr wrap="square" rtlCol="0">
                <a:spAutoFit/>
              </a:bodyPr>
              <a:lstStyle/>
              <a:p>
                <a:r>
                  <a:rPr lang="en-GB" sz="1455" dirty="0"/>
                  <a:t>The school council are planning an end of year party and have narrowed down the choices to two venues.</a:t>
                </a:r>
              </a:p>
              <a:p>
                <a:endParaRPr lang="en-GB" sz="1455" dirty="0"/>
              </a:p>
              <a:p>
                <a:endParaRPr lang="en-GB" sz="1455" dirty="0"/>
              </a:p>
              <a:p>
                <a:endParaRPr lang="en-GB" sz="1455" dirty="0"/>
              </a:p>
              <a:p>
                <a:endParaRPr lang="en-GB" sz="1455" dirty="0"/>
              </a:p>
              <a:p>
                <a:endParaRPr lang="en-GB" sz="1455" dirty="0"/>
              </a:p>
              <a:p>
                <a:pPr marL="233926" indent="-233926">
                  <a:buAutoNum type="alphaLcParenBoth"/>
                </a:pPr>
                <a:r>
                  <a:rPr lang="en-GB" sz="1455" dirty="0"/>
                  <a:t>For each venue write a formula for the total cost </a:t>
                </a:r>
                <a14:m>
                  <m:oMath xmlns:m="http://schemas.openxmlformats.org/officeDocument/2006/math">
                    <m:r>
                      <a:rPr lang="en-GB" sz="1455" i="1" dirty="0">
                        <a:latin typeface="Cambria Math" panose="02040503050406030204" pitchFamily="18" charset="0"/>
                      </a:rPr>
                      <m:t>𝐶</m:t>
                    </m:r>
                  </m:oMath>
                </a14:m>
                <a:r>
                  <a:rPr lang="en-GB" sz="1455" dirty="0"/>
                  <a:t> to host a party for </a:t>
                </a:r>
                <a14:m>
                  <m:oMath xmlns:m="http://schemas.openxmlformats.org/officeDocument/2006/math">
                    <m:r>
                      <a:rPr lang="en-GB" sz="1455" i="1" dirty="0">
                        <a:latin typeface="Cambria Math" panose="02040503050406030204" pitchFamily="18" charset="0"/>
                      </a:rPr>
                      <m:t>𝑥</m:t>
                    </m:r>
                  </m:oMath>
                </a14:m>
                <a:r>
                  <a:rPr lang="en-GB" sz="1455" dirty="0"/>
                  <a:t> people</a:t>
                </a:r>
              </a:p>
              <a:p>
                <a:pPr marL="233926" indent="-233926">
                  <a:buAutoNum type="alphaLcParenBoth"/>
                </a:pPr>
                <a:endParaRPr lang="en-GB" sz="1455" dirty="0"/>
              </a:p>
              <a:p>
                <a:pPr marL="233926" indent="-233926">
                  <a:buAutoNum type="alphaLcParenBoth"/>
                </a:pPr>
                <a:r>
                  <a:rPr lang="en-GB" sz="1455" dirty="0"/>
                  <a:t>Considering the cost and justifying your answer with data which venue do you think the school council should select?</a:t>
                </a:r>
              </a:p>
              <a:p>
                <a:pPr marL="233926" indent="-233926">
                  <a:buAutoNum type="alphaLcParenBoth"/>
                </a:pPr>
                <a:endParaRPr lang="en-GB" sz="1455" dirty="0"/>
              </a:p>
              <a:p>
                <a:r>
                  <a:rPr lang="en-GB" sz="1455" dirty="0"/>
                  <a:t>(c) If you consider all factors, and not just the cost, then does your venue choice change? Why/Why not? What else would you like to know?</a:t>
                </a:r>
              </a:p>
              <a:p>
                <a:endParaRPr lang="en-GB" sz="1455" dirty="0"/>
              </a:p>
              <a:p>
                <a:r>
                  <a:rPr lang="en-GB" sz="1455" dirty="0"/>
                  <a:t>(d) Draw an appropriate graph to display both formulae.</a:t>
                </a:r>
              </a:p>
              <a:p>
                <a:endParaRPr lang="en-GB" sz="1455" dirty="0"/>
              </a:p>
              <a:p>
                <a:pPr marL="233926" indent="-233926">
                  <a:buAutoNum type="alphaLcParenBoth"/>
                </a:pPr>
                <a:endParaRPr lang="en-GB" sz="1455" dirty="0"/>
              </a:p>
            </p:txBody>
          </p:sp>
        </mc:Choice>
        <mc:Fallback xmlns="">
          <p:sp>
            <p:nvSpPr>
              <p:cNvPr id="5" name="TextBox 4">
                <a:extLst>
                  <a:ext uri="{FF2B5EF4-FFF2-40B4-BE49-F238E27FC236}">
                    <a16:creationId xmlns:a16="http://schemas.microsoft.com/office/drawing/2014/main" id="{9572AC99-DD9B-4784-89D4-9B0ED2AA6EA7}"/>
                  </a:ext>
                </a:extLst>
              </p:cNvPr>
              <p:cNvSpPr txBox="1">
                <a:spLocks noRot="1" noChangeAspect="1" noMove="1" noResize="1" noEditPoints="1" noAdjustHandles="1" noChangeArrowheads="1" noChangeShapeType="1" noTextEdit="1"/>
              </p:cNvSpPr>
              <p:nvPr/>
            </p:nvSpPr>
            <p:spPr>
              <a:xfrm>
                <a:off x="430917" y="1626772"/>
                <a:ext cx="8126781" cy="3898760"/>
              </a:xfrm>
              <a:prstGeom prst="rect">
                <a:avLst/>
              </a:prstGeom>
              <a:blipFill>
                <a:blip r:embed="rId2"/>
                <a:stretch>
                  <a:fillRect l="-300" t="-313"/>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C141381E-E928-43C7-AE51-17F0181340AF}"/>
              </a:ext>
            </a:extLst>
          </p:cNvPr>
          <p:cNvPicPr>
            <a:picLocks noChangeAspect="1"/>
          </p:cNvPicPr>
          <p:nvPr/>
        </p:nvPicPr>
        <p:blipFill>
          <a:blip r:embed="rId3"/>
          <a:stretch>
            <a:fillRect/>
          </a:stretch>
        </p:blipFill>
        <p:spPr>
          <a:xfrm>
            <a:off x="516985" y="2077328"/>
            <a:ext cx="797140" cy="717426"/>
          </a:xfrm>
          <a:prstGeom prst="rect">
            <a:avLst/>
          </a:prstGeom>
        </p:spPr>
      </p:pic>
      <p:sp>
        <p:nvSpPr>
          <p:cNvPr id="7" name="TextBox 6">
            <a:extLst>
              <a:ext uri="{FF2B5EF4-FFF2-40B4-BE49-F238E27FC236}">
                <a16:creationId xmlns:a16="http://schemas.microsoft.com/office/drawing/2014/main" id="{29007B62-B776-47E6-B239-A985684E0615}"/>
              </a:ext>
            </a:extLst>
          </p:cNvPr>
          <p:cNvSpPr txBox="1"/>
          <p:nvPr/>
        </p:nvSpPr>
        <p:spPr>
          <a:xfrm>
            <a:off x="1452758" y="2080822"/>
            <a:ext cx="2761012" cy="764055"/>
          </a:xfrm>
          <a:prstGeom prst="rect">
            <a:avLst/>
          </a:prstGeom>
          <a:noFill/>
        </p:spPr>
        <p:txBody>
          <a:bodyPr wrap="none" rtlCol="0">
            <a:spAutoFit/>
          </a:bodyPr>
          <a:lstStyle/>
          <a:p>
            <a:r>
              <a:rPr lang="en-GB" sz="1455" dirty="0"/>
              <a:t>Foyles of Glasbury</a:t>
            </a:r>
          </a:p>
          <a:p>
            <a:pPr marL="207935" indent="-207935">
              <a:buFont typeface="Arial" panose="020B0604020202020204" pitchFamily="34" charset="0"/>
              <a:buChar char="•"/>
            </a:pPr>
            <a:r>
              <a:rPr lang="en-GB" sz="1455" dirty="0"/>
              <a:t>£100 room hire</a:t>
            </a:r>
          </a:p>
          <a:p>
            <a:pPr marL="207935" indent="-207935">
              <a:buFont typeface="Arial" panose="020B0604020202020204" pitchFamily="34" charset="0"/>
              <a:buChar char="•"/>
            </a:pPr>
            <a:r>
              <a:rPr lang="en-GB" sz="1455" dirty="0"/>
              <a:t>£5 per person for refreshments</a:t>
            </a:r>
          </a:p>
        </p:txBody>
      </p:sp>
      <p:sp>
        <p:nvSpPr>
          <p:cNvPr id="8" name="Rectangle 7">
            <a:extLst>
              <a:ext uri="{FF2B5EF4-FFF2-40B4-BE49-F238E27FC236}">
                <a16:creationId xmlns:a16="http://schemas.microsoft.com/office/drawing/2014/main" id="{25759137-1A71-44F2-AE1D-DC139B02424F}"/>
              </a:ext>
            </a:extLst>
          </p:cNvPr>
          <p:cNvSpPr/>
          <p:nvPr/>
        </p:nvSpPr>
        <p:spPr>
          <a:xfrm>
            <a:off x="430918" y="2008012"/>
            <a:ext cx="3680248" cy="866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9" name="Picture 8">
            <a:extLst>
              <a:ext uri="{FF2B5EF4-FFF2-40B4-BE49-F238E27FC236}">
                <a16:creationId xmlns:a16="http://schemas.microsoft.com/office/drawing/2014/main" id="{72F91B60-9791-4724-923C-AF378A8EFFF9}"/>
              </a:ext>
            </a:extLst>
          </p:cNvPr>
          <p:cNvPicPr>
            <a:picLocks noChangeAspect="1"/>
          </p:cNvPicPr>
          <p:nvPr/>
        </p:nvPicPr>
        <p:blipFill>
          <a:blip r:embed="rId4"/>
          <a:stretch>
            <a:fillRect/>
          </a:stretch>
        </p:blipFill>
        <p:spPr>
          <a:xfrm>
            <a:off x="4255720" y="2067247"/>
            <a:ext cx="1091272" cy="680746"/>
          </a:xfrm>
          <a:prstGeom prst="rect">
            <a:avLst/>
          </a:prstGeom>
        </p:spPr>
      </p:pic>
      <p:sp>
        <p:nvSpPr>
          <p:cNvPr id="10" name="Rectangle 9">
            <a:extLst>
              <a:ext uri="{FF2B5EF4-FFF2-40B4-BE49-F238E27FC236}">
                <a16:creationId xmlns:a16="http://schemas.microsoft.com/office/drawing/2014/main" id="{B90F7E57-BA13-408A-B453-58E9A764B5DA}"/>
              </a:ext>
            </a:extLst>
          </p:cNvPr>
          <p:cNvSpPr/>
          <p:nvPr/>
        </p:nvSpPr>
        <p:spPr>
          <a:xfrm>
            <a:off x="4197234" y="2002813"/>
            <a:ext cx="3909209" cy="866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sp>
        <p:nvSpPr>
          <p:cNvPr id="11" name="TextBox 10">
            <a:extLst>
              <a:ext uri="{FF2B5EF4-FFF2-40B4-BE49-F238E27FC236}">
                <a16:creationId xmlns:a16="http://schemas.microsoft.com/office/drawing/2014/main" id="{56FAA42F-C0B6-4617-BCCD-38B633D3DF14}"/>
              </a:ext>
            </a:extLst>
          </p:cNvPr>
          <p:cNvSpPr txBox="1"/>
          <p:nvPr/>
        </p:nvSpPr>
        <p:spPr>
          <a:xfrm>
            <a:off x="5405478" y="2034061"/>
            <a:ext cx="2761012" cy="764055"/>
          </a:xfrm>
          <a:prstGeom prst="rect">
            <a:avLst/>
          </a:prstGeom>
          <a:noFill/>
        </p:spPr>
        <p:txBody>
          <a:bodyPr wrap="none" rtlCol="0">
            <a:spAutoFit/>
          </a:bodyPr>
          <a:lstStyle/>
          <a:p>
            <a:r>
              <a:rPr lang="en-GB" sz="1455" dirty="0"/>
              <a:t>Castle Hotel - Brecon</a:t>
            </a:r>
          </a:p>
          <a:p>
            <a:pPr marL="207935" indent="-207935">
              <a:buFont typeface="Arial" panose="020B0604020202020204" pitchFamily="34" charset="0"/>
              <a:buChar char="•"/>
            </a:pPr>
            <a:r>
              <a:rPr lang="en-GB" sz="1455" dirty="0"/>
              <a:t>£150 room hire</a:t>
            </a:r>
          </a:p>
          <a:p>
            <a:pPr marL="207935" indent="-207935">
              <a:buFont typeface="Arial" panose="020B0604020202020204" pitchFamily="34" charset="0"/>
              <a:buChar char="•"/>
            </a:pPr>
            <a:r>
              <a:rPr lang="en-GB" sz="1455" dirty="0"/>
              <a:t>£3 per person for refreshments</a:t>
            </a:r>
          </a:p>
        </p:txBody>
      </p:sp>
      <p:pic>
        <p:nvPicPr>
          <p:cNvPr id="12" name="Picture 11">
            <a:extLst>
              <a:ext uri="{FF2B5EF4-FFF2-40B4-BE49-F238E27FC236}">
                <a16:creationId xmlns:a16="http://schemas.microsoft.com/office/drawing/2014/main" id="{023B7812-514C-402B-873A-ED7A439DDBD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34" y="928590"/>
            <a:ext cx="698181" cy="698181"/>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F70CED-A84F-4664-83E4-1AA37C8966B9}"/>
                  </a:ext>
                </a:extLst>
              </p:cNvPr>
              <p:cNvSpPr txBox="1"/>
              <p:nvPr/>
            </p:nvSpPr>
            <p:spPr>
              <a:xfrm>
                <a:off x="1655975" y="3163025"/>
                <a:ext cx="1326069" cy="3162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55" i="1" dirty="0">
                          <a:solidFill>
                            <a:srgbClr val="FF0000"/>
                          </a:solidFill>
                          <a:latin typeface="Cambria Math" panose="02040503050406030204" pitchFamily="18" charset="0"/>
                        </a:rPr>
                        <m:t>𝐶</m:t>
                      </m:r>
                      <m:r>
                        <a:rPr lang="en-GB" sz="1455" i="1" dirty="0">
                          <a:solidFill>
                            <a:srgbClr val="FF0000"/>
                          </a:solidFill>
                          <a:latin typeface="Cambria Math" panose="02040503050406030204" pitchFamily="18" charset="0"/>
                        </a:rPr>
                        <m:t>=100+5</m:t>
                      </m:r>
                      <m:r>
                        <a:rPr lang="en-GB" sz="1455" i="1" dirty="0">
                          <a:solidFill>
                            <a:srgbClr val="FF0000"/>
                          </a:solidFill>
                          <a:latin typeface="Cambria Math" panose="02040503050406030204" pitchFamily="18" charset="0"/>
                        </a:rPr>
                        <m:t>𝑥</m:t>
                      </m:r>
                    </m:oMath>
                  </m:oMathPara>
                </a14:m>
                <a:endParaRPr lang="en-GB" sz="1455" dirty="0">
                  <a:solidFill>
                    <a:srgbClr val="FF0000"/>
                  </a:solidFill>
                </a:endParaRPr>
              </a:p>
            </p:txBody>
          </p:sp>
        </mc:Choice>
        <mc:Fallback xmlns="">
          <p:sp>
            <p:nvSpPr>
              <p:cNvPr id="13" name="TextBox 12">
                <a:extLst>
                  <a:ext uri="{FF2B5EF4-FFF2-40B4-BE49-F238E27FC236}">
                    <a16:creationId xmlns:a16="http://schemas.microsoft.com/office/drawing/2014/main" id="{35F70CED-A84F-4664-83E4-1AA37C8966B9}"/>
                  </a:ext>
                </a:extLst>
              </p:cNvPr>
              <p:cNvSpPr txBox="1">
                <a:spLocks noRot="1" noChangeAspect="1" noMove="1" noResize="1" noEditPoints="1" noAdjustHandles="1" noChangeArrowheads="1" noChangeShapeType="1" noTextEdit="1"/>
              </p:cNvSpPr>
              <p:nvPr/>
            </p:nvSpPr>
            <p:spPr>
              <a:xfrm>
                <a:off x="1655975" y="3163025"/>
                <a:ext cx="1326069" cy="31624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E6BF5D-231B-43D4-8E9D-EF3E05278030}"/>
                  </a:ext>
                </a:extLst>
              </p:cNvPr>
              <p:cNvSpPr txBox="1"/>
              <p:nvPr/>
            </p:nvSpPr>
            <p:spPr>
              <a:xfrm>
                <a:off x="5405478" y="3163025"/>
                <a:ext cx="1326069" cy="3162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55" i="1" dirty="0">
                          <a:solidFill>
                            <a:srgbClr val="FF0000"/>
                          </a:solidFill>
                          <a:latin typeface="Cambria Math" panose="02040503050406030204" pitchFamily="18" charset="0"/>
                        </a:rPr>
                        <m:t>𝐶</m:t>
                      </m:r>
                      <m:r>
                        <a:rPr lang="en-GB" sz="1455" i="1" dirty="0">
                          <a:solidFill>
                            <a:srgbClr val="FF0000"/>
                          </a:solidFill>
                          <a:latin typeface="Cambria Math" panose="02040503050406030204" pitchFamily="18" charset="0"/>
                        </a:rPr>
                        <m:t>=150+3</m:t>
                      </m:r>
                      <m:r>
                        <a:rPr lang="en-GB" sz="1455" i="1" dirty="0">
                          <a:solidFill>
                            <a:srgbClr val="FF0000"/>
                          </a:solidFill>
                          <a:latin typeface="Cambria Math" panose="02040503050406030204" pitchFamily="18" charset="0"/>
                        </a:rPr>
                        <m:t>𝑥</m:t>
                      </m:r>
                    </m:oMath>
                  </m:oMathPara>
                </a14:m>
                <a:endParaRPr lang="en-GB" sz="1455" dirty="0">
                  <a:solidFill>
                    <a:srgbClr val="FF0000"/>
                  </a:solidFill>
                </a:endParaRPr>
              </a:p>
            </p:txBody>
          </p:sp>
        </mc:Choice>
        <mc:Fallback xmlns="">
          <p:sp>
            <p:nvSpPr>
              <p:cNvPr id="14" name="TextBox 13">
                <a:extLst>
                  <a:ext uri="{FF2B5EF4-FFF2-40B4-BE49-F238E27FC236}">
                    <a16:creationId xmlns:a16="http://schemas.microsoft.com/office/drawing/2014/main" id="{84E6BF5D-231B-43D4-8E9D-EF3E05278030}"/>
                  </a:ext>
                </a:extLst>
              </p:cNvPr>
              <p:cNvSpPr txBox="1">
                <a:spLocks noRot="1" noChangeAspect="1" noMove="1" noResize="1" noEditPoints="1" noAdjustHandles="1" noChangeArrowheads="1" noChangeShapeType="1" noTextEdit="1"/>
              </p:cNvSpPr>
              <p:nvPr/>
            </p:nvSpPr>
            <p:spPr>
              <a:xfrm>
                <a:off x="5405478" y="3163025"/>
                <a:ext cx="1326069" cy="316240"/>
              </a:xfrm>
              <a:prstGeom prst="rect">
                <a:avLst/>
              </a:prstGeom>
              <a:blipFill>
                <a:blip r:embed="rId7"/>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C067CB8C-3924-4AD5-B45F-2DFC0D56BEA5}"/>
              </a:ext>
            </a:extLst>
          </p:cNvPr>
          <p:cNvSpPr txBox="1"/>
          <p:nvPr/>
        </p:nvSpPr>
        <p:spPr>
          <a:xfrm>
            <a:off x="1850949" y="3626999"/>
            <a:ext cx="7191964" cy="540148"/>
          </a:xfrm>
          <a:prstGeom prst="rect">
            <a:avLst/>
          </a:prstGeom>
          <a:noFill/>
        </p:spPr>
        <p:txBody>
          <a:bodyPr wrap="square" rtlCol="0">
            <a:spAutoFit/>
          </a:bodyPr>
          <a:lstStyle/>
          <a:p>
            <a:r>
              <a:rPr lang="en-GB" sz="1455" dirty="0">
                <a:solidFill>
                  <a:srgbClr val="FF0000"/>
                </a:solidFill>
              </a:rPr>
              <a:t>For fewer than 25 attendees Foyles is cheaper, for more than 25 attendees The Castle is cheaper. There will likely be more than 25 attendees.</a:t>
            </a:r>
          </a:p>
        </p:txBody>
      </p:sp>
      <p:sp>
        <p:nvSpPr>
          <p:cNvPr id="16" name="TextBox 15">
            <a:extLst>
              <a:ext uri="{FF2B5EF4-FFF2-40B4-BE49-F238E27FC236}">
                <a16:creationId xmlns:a16="http://schemas.microsoft.com/office/drawing/2014/main" id="{F45F657C-4DB3-4E12-A27C-C7371E340B00}"/>
              </a:ext>
            </a:extLst>
          </p:cNvPr>
          <p:cNvSpPr txBox="1"/>
          <p:nvPr/>
        </p:nvSpPr>
        <p:spPr>
          <a:xfrm>
            <a:off x="3151012" y="4297595"/>
            <a:ext cx="5891901" cy="540148"/>
          </a:xfrm>
          <a:prstGeom prst="rect">
            <a:avLst/>
          </a:prstGeom>
          <a:noFill/>
        </p:spPr>
        <p:txBody>
          <a:bodyPr wrap="square" rtlCol="0">
            <a:spAutoFit/>
          </a:bodyPr>
          <a:lstStyle/>
          <a:p>
            <a:r>
              <a:rPr lang="en-GB" sz="1455" dirty="0">
                <a:solidFill>
                  <a:srgbClr val="FF0000"/>
                </a:solidFill>
              </a:rPr>
              <a:t>e.g. Which is the more convenient location, which has the best refreshments and facilities.</a:t>
            </a:r>
          </a:p>
        </p:txBody>
      </p:sp>
    </p:spTree>
    <p:extLst>
      <p:ext uri="{BB962C8B-B14F-4D97-AF65-F5344CB8AC3E}">
        <p14:creationId xmlns:p14="http://schemas.microsoft.com/office/powerpoint/2010/main" val="221398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9797-0095-6F99-5427-E18712BA4AEC}"/>
              </a:ext>
            </a:extLst>
          </p:cNvPr>
          <p:cNvSpPr>
            <a:spLocks noGrp="1"/>
          </p:cNvSpPr>
          <p:nvPr>
            <p:ph type="title" idx="4294967295"/>
          </p:nvPr>
        </p:nvSpPr>
        <p:spPr>
          <a:xfrm>
            <a:off x="322370" y="349251"/>
            <a:ext cx="7886700" cy="994172"/>
          </a:xfrm>
        </p:spPr>
        <p:txBody>
          <a:bodyPr>
            <a:normAutofit fontScale="90000"/>
          </a:bodyPr>
          <a:lstStyle/>
          <a:p>
            <a:r>
              <a:rPr lang="cy-GB" sz="3000" b="1" dirty="0">
                <a:latin typeface="Arial" panose="020B0604020202020204" pitchFamily="34" charset="0"/>
                <a:cs typeface="Arial" panose="020B0604020202020204" pitchFamily="34" charset="0"/>
              </a:rPr>
              <a:t>Doug Lemov – </a:t>
            </a:r>
            <a:br>
              <a:rPr lang="cy-GB" sz="3000" b="1" dirty="0">
                <a:latin typeface="Arial" panose="020B0604020202020204" pitchFamily="34" charset="0"/>
                <a:cs typeface="Arial" panose="020B0604020202020204" pitchFamily="34" charset="0"/>
              </a:rPr>
            </a:br>
            <a:r>
              <a:rPr lang="cy-GB" sz="3000" b="1" dirty="0">
                <a:latin typeface="Arial" panose="020B0604020202020204" pitchFamily="34" charset="0"/>
                <a:cs typeface="Arial" panose="020B0604020202020204" pitchFamily="34" charset="0"/>
              </a:rPr>
              <a:t>Cynllunio ar gyfer cwestiynu</a:t>
            </a:r>
            <a:br>
              <a:rPr lang="cy-GB" sz="3000" b="1" dirty="0">
                <a:latin typeface="Arial" panose="020B0604020202020204" pitchFamily="34" charset="0"/>
                <a:cs typeface="Arial" panose="020B0604020202020204" pitchFamily="34" charset="0"/>
              </a:rPr>
            </a:br>
            <a:r>
              <a:rPr lang="en-GB" sz="3000" b="1" dirty="0">
                <a:latin typeface="Arial" panose="020B0604020202020204" pitchFamily="34" charset="0"/>
                <a:cs typeface="Arial" panose="020B0604020202020204" pitchFamily="34" charset="0"/>
              </a:rPr>
              <a:t>Planning for stretch it questioning</a:t>
            </a:r>
          </a:p>
        </p:txBody>
      </p:sp>
      <p:sp>
        <p:nvSpPr>
          <p:cNvPr id="4" name="Content Placeholder 3">
            <a:extLst>
              <a:ext uri="{FF2B5EF4-FFF2-40B4-BE49-F238E27FC236}">
                <a16:creationId xmlns:a16="http://schemas.microsoft.com/office/drawing/2014/main" id="{5749D335-03AD-E1CD-CEC2-E415F81DB3E1}"/>
              </a:ext>
            </a:extLst>
          </p:cNvPr>
          <p:cNvSpPr>
            <a:spLocks noGrp="1"/>
          </p:cNvSpPr>
          <p:nvPr>
            <p:ph sz="half" idx="4294967295"/>
          </p:nvPr>
        </p:nvSpPr>
        <p:spPr>
          <a:xfrm>
            <a:off x="5257800" y="1851423"/>
            <a:ext cx="3886200" cy="3263503"/>
          </a:xfrm>
        </p:spPr>
        <p:txBody>
          <a:bodyPr>
            <a:normAutofit/>
          </a:bodyPr>
          <a:lstStyle/>
          <a:p>
            <a:pPr marL="0" indent="0">
              <a:buNone/>
            </a:pPr>
            <a:r>
              <a:rPr lang="en-GB" sz="1800" i="1" dirty="0" err="1"/>
              <a:t>Lemov</a:t>
            </a:r>
            <a:r>
              <a:rPr lang="en-GB" sz="1800" i="1" dirty="0"/>
              <a:t> suggests:</a:t>
            </a:r>
          </a:p>
          <a:p>
            <a:r>
              <a:rPr lang="en-GB" sz="1800" i="1" dirty="0"/>
              <a:t>Ask </a:t>
            </a:r>
            <a:r>
              <a:rPr lang="en-GB" sz="1800" b="1" i="1" dirty="0"/>
              <a:t>How</a:t>
            </a:r>
            <a:r>
              <a:rPr lang="en-GB" sz="1800" i="1" dirty="0"/>
              <a:t> or </a:t>
            </a:r>
            <a:r>
              <a:rPr lang="en-GB" sz="1800" b="1" i="1" dirty="0"/>
              <a:t>Why</a:t>
            </a:r>
          </a:p>
          <a:p>
            <a:r>
              <a:rPr lang="en-GB" sz="1800" i="1" dirty="0"/>
              <a:t>Ask for </a:t>
            </a:r>
            <a:r>
              <a:rPr lang="en-GB" sz="1800" b="1" i="1" dirty="0"/>
              <a:t>another way to answer</a:t>
            </a:r>
          </a:p>
          <a:p>
            <a:r>
              <a:rPr lang="en-GB" sz="1800" i="1" dirty="0"/>
              <a:t>Ask for a </a:t>
            </a:r>
            <a:r>
              <a:rPr lang="en-GB" sz="1800" b="1" i="1" dirty="0"/>
              <a:t>better word</a:t>
            </a:r>
          </a:p>
          <a:p>
            <a:r>
              <a:rPr lang="en-GB" sz="1800" i="1" dirty="0"/>
              <a:t>Ask for </a:t>
            </a:r>
            <a:r>
              <a:rPr lang="en-GB" sz="1800" b="1" i="1" dirty="0"/>
              <a:t>evidence</a:t>
            </a:r>
          </a:p>
          <a:p>
            <a:r>
              <a:rPr lang="en-GB" sz="1800" i="1" dirty="0"/>
              <a:t>Ask student to integrate a </a:t>
            </a:r>
            <a:r>
              <a:rPr lang="en-GB" sz="1800" b="1" i="1" dirty="0"/>
              <a:t>related skill or Addition Knowledge</a:t>
            </a:r>
          </a:p>
        </p:txBody>
      </p:sp>
      <p:sp>
        <p:nvSpPr>
          <p:cNvPr id="3" name="Content Placeholder 3">
            <a:extLst>
              <a:ext uri="{FF2B5EF4-FFF2-40B4-BE49-F238E27FC236}">
                <a16:creationId xmlns:a16="http://schemas.microsoft.com/office/drawing/2014/main" id="{A47C29A4-F1DE-0120-DBEA-5AD9B6C71C6B}"/>
              </a:ext>
            </a:extLst>
          </p:cNvPr>
          <p:cNvSpPr txBox="1">
            <a:spLocks/>
          </p:cNvSpPr>
          <p:nvPr/>
        </p:nvSpPr>
        <p:spPr>
          <a:xfrm>
            <a:off x="379520" y="1851422"/>
            <a:ext cx="38862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y-GB" sz="1800" dirty="0"/>
              <a:t>Mae Lemov yn awgrymu:</a:t>
            </a:r>
          </a:p>
          <a:p>
            <a:r>
              <a:rPr lang="cy-GB" sz="1800" dirty="0"/>
              <a:t>Gofynnwch </a:t>
            </a:r>
            <a:r>
              <a:rPr lang="cy-GB" sz="1800" b="1" dirty="0"/>
              <a:t>Sut</a:t>
            </a:r>
            <a:r>
              <a:rPr lang="cy-GB" sz="1800" dirty="0"/>
              <a:t> neu </a:t>
            </a:r>
            <a:r>
              <a:rPr lang="cy-GB" sz="1800" b="1" dirty="0"/>
              <a:t>Pam</a:t>
            </a:r>
          </a:p>
          <a:p>
            <a:r>
              <a:rPr lang="cy-GB" sz="1800" dirty="0"/>
              <a:t>Gofynnwch am </a:t>
            </a:r>
            <a:r>
              <a:rPr lang="cy-GB" sz="1800" b="1" dirty="0"/>
              <a:t>ffordd arall i ateb</a:t>
            </a:r>
          </a:p>
          <a:p>
            <a:r>
              <a:rPr lang="cy-GB" sz="1800" dirty="0"/>
              <a:t>Gofynnwch am </a:t>
            </a:r>
            <a:r>
              <a:rPr lang="cy-GB" sz="1800" b="1" dirty="0"/>
              <a:t>air gwell</a:t>
            </a:r>
          </a:p>
          <a:p>
            <a:r>
              <a:rPr lang="cy-GB" sz="1800" dirty="0"/>
              <a:t>Gofynnwch am </a:t>
            </a:r>
            <a:r>
              <a:rPr lang="cy-GB" sz="1800" b="1" dirty="0"/>
              <a:t>dystiolaeth</a:t>
            </a:r>
          </a:p>
          <a:p>
            <a:r>
              <a:rPr lang="cy-GB" sz="1800" dirty="0"/>
              <a:t>Gofynnwch i’r myfyriwr integreiddio </a:t>
            </a:r>
            <a:r>
              <a:rPr lang="cy-GB" sz="1800" b="1" dirty="0"/>
              <a:t>sgil cysylltiedig neu Wybodaeth Ychwanegol</a:t>
            </a:r>
          </a:p>
        </p:txBody>
      </p:sp>
    </p:spTree>
    <p:extLst>
      <p:ext uri="{BB962C8B-B14F-4D97-AF65-F5344CB8AC3E}">
        <p14:creationId xmlns:p14="http://schemas.microsoft.com/office/powerpoint/2010/main" val="129202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199B0E-F6A9-486A-A0A9-A7AF3C3E5ECE}"/>
              </a:ext>
            </a:extLst>
          </p:cNvPr>
          <p:cNvSpPr/>
          <p:nvPr/>
        </p:nvSpPr>
        <p:spPr>
          <a:xfrm>
            <a:off x="721293" y="2422358"/>
            <a:ext cx="7691188" cy="398639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1200"/>
              </a:spcAft>
              <a:buFont typeface="Arial" panose="020B0604020202020204" pitchFamily="34" charset="0"/>
              <a:buChar char="•"/>
              <a:defRPr/>
            </a:pPr>
            <a:r>
              <a:rPr lang="en-GB" sz="2400" dirty="0" err="1">
                <a:solidFill>
                  <a:srgbClr val="5B9BD5"/>
                </a:solidFill>
                <a:latin typeface="Dreaming Outloud Pro" panose="03050502040302030504" pitchFamily="66" charset="0"/>
                <a:cs typeface="Dreaming Outloud Pro" panose="03050502040302030504" pitchFamily="66" charset="0"/>
              </a:rPr>
              <a:t>ch</a:t>
            </a:r>
            <a:r>
              <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rPr>
              <a:t>oose and use </a:t>
            </a:r>
            <a:r>
              <a:rPr lang="en-GB" sz="2400" dirty="0">
                <a:solidFill>
                  <a:srgbClr val="5B9BD5"/>
                </a:solidFill>
                <a:latin typeface="Dreaming Outloud Pro" panose="03050502040302030504" pitchFamily="66" charset="0"/>
                <a:cs typeface="Dreaming Outloud Pro" panose="03050502040302030504" pitchFamily="66" charset="0"/>
              </a:rPr>
              <a:t>notation</a:t>
            </a:r>
            <a:r>
              <a:rPr lang="en-GB" sz="2400" dirty="0">
                <a:solidFill>
                  <a:srgbClr val="5B9BD5"/>
                </a:solidFill>
                <a:latin typeface="KG Red Hands" panose="02000505000000020004" pitchFamily="2" charset="0"/>
              </a:rPr>
              <a:t> </a:t>
            </a:r>
            <a:r>
              <a:rPr lang="en-GB" sz="2400" dirty="0">
                <a:solidFill>
                  <a:srgbClr val="5B9BD5"/>
                </a:solidFill>
                <a:latin typeface="Dreaming Outloud Pro" panose="03050502040302030504" pitchFamily="66" charset="0"/>
                <a:cs typeface="Dreaming Outloud Pro" panose="03050502040302030504" pitchFamily="66" charset="0"/>
              </a:rPr>
              <a:t>and an increasing range of symbols correctly</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lvl="0" indent="-342900">
              <a:spcAft>
                <a:spcPts val="1200"/>
              </a:spcAft>
              <a:buFont typeface="Arial" panose="020B0604020202020204" pitchFamily="34" charset="0"/>
              <a:buChar char="•"/>
              <a:defRPr/>
            </a:pPr>
            <a:r>
              <a:rPr lang="en-GB" sz="2400" dirty="0">
                <a:solidFill>
                  <a:srgbClr val="5B9BD5"/>
                </a:solidFill>
                <a:latin typeface="Dreaming Outloud Pro" panose="03050502040302030504" pitchFamily="66" charset="0"/>
                <a:cs typeface="Dreaming Outloud Pro" panose="03050502040302030504" pitchFamily="66" charset="0"/>
              </a:rPr>
              <a:t>express relationships concisely, in forms that are universally understood</a:t>
            </a:r>
            <a:endPar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rPr>
              <a:t>Include appropriate units of measurement</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en-GB" sz="2000" b="0" i="0" u="none" strike="noStrike" kern="1200" cap="none" spc="0" normalizeH="0" baseline="0" noProof="0" dirty="0">
              <a:ln>
                <a:noFill/>
              </a:ln>
              <a:solidFill>
                <a:srgbClr val="5B9BD5"/>
              </a:solidFill>
              <a:effectLst/>
              <a:uLnTx/>
              <a:uFillTx/>
              <a:latin typeface="KG Red Hands" panose="02000505000000020004"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B9BD5"/>
              </a:solidFill>
              <a:effectLst/>
              <a:uLnTx/>
              <a:uFillTx/>
              <a:latin typeface="KG Red Hands" panose="02000505000000020004" pitchFamily="2" charset="0"/>
              <a:ea typeface="+mn-ea"/>
              <a:cs typeface="+mn-cs"/>
            </a:endParaRPr>
          </a:p>
        </p:txBody>
      </p:sp>
      <p:sp>
        <p:nvSpPr>
          <p:cNvPr id="5" name="TextBox 4"/>
          <p:cNvSpPr txBox="1"/>
          <p:nvPr/>
        </p:nvSpPr>
        <p:spPr>
          <a:xfrm>
            <a:off x="0" y="0"/>
            <a:ext cx="9144000" cy="1985159"/>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Communicating using symbols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Understanding that symbols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are abstract representations</a:t>
            </a:r>
          </a:p>
        </p:txBody>
      </p:sp>
      <p:sp>
        <p:nvSpPr>
          <p:cNvPr id="10" name="Rounded Rectangle 9"/>
          <p:cNvSpPr/>
          <p:nvPr/>
        </p:nvSpPr>
        <p:spPr>
          <a:xfrm>
            <a:off x="6207446" y="4639965"/>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1" name="Rounded Rectangle 10"/>
          <p:cNvSpPr/>
          <p:nvPr/>
        </p:nvSpPr>
        <p:spPr>
          <a:xfrm>
            <a:off x="5903986" y="3151136"/>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˚C</a:t>
            </a:r>
          </a:p>
        </p:txBody>
      </p:sp>
      <p:sp>
        <p:nvSpPr>
          <p:cNvPr id="12" name="Rounded Rectangle 11"/>
          <p:cNvSpPr/>
          <p:nvPr/>
        </p:nvSpPr>
        <p:spPr>
          <a:xfrm>
            <a:off x="5102652" y="5817341"/>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50" normalizeH="0" baseline="0" noProof="0" dirty="0">
                <a:ln>
                  <a:noFill/>
                </a:ln>
                <a:solidFill>
                  <a:prstClr val="white"/>
                </a:solidFill>
                <a:effectLst/>
                <a:uLnTx/>
                <a:uFillTx/>
                <a:latin typeface="Arial Rounded MT Bold" panose="020F0704030504030204" pitchFamily="34" charset="0"/>
                <a:ea typeface="+mn-ea"/>
                <a:cs typeface="+mn-cs"/>
              </a:rPr>
              <a:t>ml</a:t>
            </a:r>
            <a:endParaRPr kumimoji="0" lang="en-GB" sz="1600" b="0" i="0" u="none" strike="noStrike" kern="1200" cap="none" spc="-15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3" name="Rounded Rectangle 12"/>
          <p:cNvSpPr/>
          <p:nvPr/>
        </p:nvSpPr>
        <p:spPr>
          <a:xfrm>
            <a:off x="5134142" y="4418813"/>
            <a:ext cx="468000" cy="44230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50" normalizeH="0" baseline="0" noProof="0" dirty="0">
                <a:ln>
                  <a:noFill/>
                </a:ln>
                <a:solidFill>
                  <a:prstClr val="white"/>
                </a:solidFill>
                <a:effectLst/>
                <a:uLnTx/>
                <a:uFillTx/>
                <a:latin typeface="Arial Rounded MT Bold" panose="020F0704030504030204" pitchFamily="34" charset="0"/>
                <a:ea typeface="+mn-ea"/>
                <a:cs typeface="+mn-cs"/>
              </a:rPr>
              <a:t>+</a:t>
            </a:r>
            <a:endParaRPr kumimoji="0" lang="en-GB" sz="2400" b="0" i="0" u="none" strike="noStrike" kern="1200" cap="none" spc="-15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4" name="Rounded Rectangle 13"/>
          <p:cNvSpPr/>
          <p:nvPr/>
        </p:nvSpPr>
        <p:spPr>
          <a:xfrm>
            <a:off x="5669895" y="4418813"/>
            <a:ext cx="468000" cy="44230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50" normalizeH="0" baseline="0" noProof="0" dirty="0">
                <a:ln>
                  <a:noFill/>
                </a:ln>
                <a:solidFill>
                  <a:prstClr val="white"/>
                </a:solidFill>
                <a:effectLst/>
                <a:uLnTx/>
                <a:uFillTx/>
                <a:latin typeface="Arial Rounded MT Bold" panose="020F0704030504030204" pitchFamily="34" charset="0"/>
                <a:ea typeface="+mn-ea"/>
                <a:cs typeface="+mn-cs"/>
              </a:rPr>
              <a:t>÷</a:t>
            </a:r>
            <a:endParaRPr kumimoji="0" lang="en-GB" sz="2400" b="0" i="0" u="none" strike="noStrike" kern="1200" cap="none" spc="-15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5" name="Rounded Rectangle 14"/>
          <p:cNvSpPr/>
          <p:nvPr/>
        </p:nvSpPr>
        <p:spPr>
          <a:xfrm>
            <a:off x="5661722" y="5817341"/>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50" normalizeH="0" baseline="0" noProof="0" dirty="0">
                <a:ln>
                  <a:noFill/>
                </a:ln>
                <a:solidFill>
                  <a:prstClr val="white"/>
                </a:solidFill>
                <a:effectLst/>
                <a:uLnTx/>
                <a:uFillTx/>
                <a:latin typeface="Arial Rounded MT Bold" panose="020F0704030504030204" pitchFamily="34" charset="0"/>
                <a:ea typeface="+mn-ea"/>
                <a:cs typeface="+mn-cs"/>
              </a:rPr>
              <a:t>g</a:t>
            </a:r>
            <a:endParaRPr kumimoji="0" lang="en-GB" sz="1600" b="0" i="0" u="none" strike="noStrike" kern="1200" cap="none" spc="-15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6" name="Rounded Rectangle 15"/>
          <p:cNvSpPr/>
          <p:nvPr/>
        </p:nvSpPr>
        <p:spPr>
          <a:xfrm>
            <a:off x="6470839" y="3151136"/>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bIns="108000"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l-GR" sz="3200" b="0" i="0" u="none" strike="noStrike" kern="1200" cap="none" spc="0" normalizeH="0" baseline="0" noProof="0" dirty="0">
                <a:ln>
                  <a:noFill/>
                </a:ln>
                <a:solidFill>
                  <a:prstClr val="white"/>
                </a:solidFill>
                <a:effectLst/>
                <a:uLnTx/>
                <a:uFillTx/>
                <a:latin typeface="Calibri" panose="020F0502020204030204"/>
                <a:ea typeface="+mn-ea"/>
                <a:cs typeface="+mn-cs"/>
              </a:rPr>
              <a:t>π</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5021797" y="3141646"/>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9</a:t>
            </a:r>
            <a:endParaRPr kumimoji="0" lang="en-GB" sz="16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8" name="Rounded Rectangle 17"/>
          <p:cNvSpPr/>
          <p:nvPr/>
        </p:nvSpPr>
        <p:spPr>
          <a:xfrm>
            <a:off x="4442016" y="3141646"/>
            <a:ext cx="468000" cy="46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2</a:t>
            </a:r>
            <a:endParaRPr kumimoji="0" lang="en-GB" sz="16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19" name="Rounded Rectangle 18"/>
          <p:cNvSpPr/>
          <p:nvPr/>
        </p:nvSpPr>
        <p:spPr>
          <a:xfrm>
            <a:off x="5134233" y="4963964"/>
            <a:ext cx="468000" cy="44230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50" normalizeH="0" baseline="0" noProof="0" dirty="0">
                <a:ln>
                  <a:noFill/>
                </a:ln>
                <a:solidFill>
                  <a:prstClr val="white"/>
                </a:solidFill>
                <a:effectLst/>
                <a:uLnTx/>
                <a:uFillTx/>
                <a:latin typeface="KG Red Hands" panose="02000505000000020004" pitchFamily="2" charset="0"/>
                <a:ea typeface="+mn-ea"/>
                <a:cs typeface="+mn-cs"/>
              </a:rPr>
              <a:t>x</a:t>
            </a:r>
          </a:p>
        </p:txBody>
      </p:sp>
      <p:sp>
        <p:nvSpPr>
          <p:cNvPr id="20" name="Rounded Rectangle 19"/>
          <p:cNvSpPr/>
          <p:nvPr/>
        </p:nvSpPr>
        <p:spPr>
          <a:xfrm>
            <a:off x="5669986" y="4963964"/>
            <a:ext cx="468000" cy="44230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50" normalizeH="0" baseline="0" noProof="0" dirty="0">
                <a:ln>
                  <a:noFill/>
                </a:ln>
                <a:solidFill>
                  <a:prstClr val="white"/>
                </a:solidFill>
                <a:effectLst/>
                <a:uLnTx/>
                <a:uFillTx/>
                <a:latin typeface="Arial Rounded MT Bold" panose="020F0704030504030204" pitchFamily="34" charset="0"/>
                <a:ea typeface="+mn-ea"/>
                <a:cs typeface="+mn-cs"/>
              </a:rPr>
              <a:t>-</a:t>
            </a:r>
            <a:endParaRPr kumimoji="0" lang="en-GB" sz="2400" b="0" i="0" u="none" strike="noStrike" kern="1200" cap="none" spc="-150" normalizeH="0" baseline="0" noProof="0" dirty="0">
              <a:ln>
                <a:noFill/>
              </a:ln>
              <a:solidFill>
                <a:prstClr val="white"/>
              </a:solidFill>
              <a:effectLst/>
              <a:uLnTx/>
              <a:uFillTx/>
              <a:latin typeface="KG Red Hands" panose="02000505000000020004" pitchFamily="2" charset="0"/>
              <a:ea typeface="+mn-ea"/>
              <a:cs typeface="+mn-cs"/>
            </a:endParaRPr>
          </a:p>
        </p:txBody>
      </p:sp>
    </p:spTree>
    <p:custDataLst>
      <p:tags r:id="rId1"/>
    </p:custDataLst>
    <p:extLst>
      <p:ext uri="{BB962C8B-B14F-4D97-AF65-F5344CB8AC3E}">
        <p14:creationId xmlns:p14="http://schemas.microsoft.com/office/powerpoint/2010/main" val="203760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747049-605B-6048-847D-1ED537A6F19F}"/>
              </a:ext>
            </a:extLst>
          </p:cNvPr>
          <p:cNvPicPr>
            <a:picLocks noChangeAspect="1"/>
          </p:cNvPicPr>
          <p:nvPr/>
        </p:nvPicPr>
        <p:blipFill>
          <a:blip r:embed="rId2"/>
          <a:srcRect r="10080"/>
          <a:stretch/>
        </p:blipFill>
        <p:spPr>
          <a:xfrm>
            <a:off x="362763" y="1030374"/>
            <a:ext cx="6729883" cy="4774159"/>
          </a:xfrm>
          <a:prstGeom prst="rect">
            <a:avLst/>
          </a:prstGeom>
        </p:spPr>
      </p:pic>
      <p:sp>
        <p:nvSpPr>
          <p:cNvPr id="9" name="TextBox 8">
            <a:extLst>
              <a:ext uri="{FF2B5EF4-FFF2-40B4-BE49-F238E27FC236}">
                <a16:creationId xmlns:a16="http://schemas.microsoft.com/office/drawing/2014/main" id="{FBC448F2-6EEC-364F-D27A-9E3BC08F56AC}"/>
              </a:ext>
            </a:extLst>
          </p:cNvPr>
          <p:cNvSpPr txBox="1"/>
          <p:nvPr/>
        </p:nvSpPr>
        <p:spPr>
          <a:xfrm>
            <a:off x="493159" y="857250"/>
            <a:ext cx="8342342" cy="369332"/>
          </a:xfrm>
          <a:prstGeom prst="rect">
            <a:avLst/>
          </a:prstGeom>
          <a:noFill/>
        </p:spPr>
        <p:txBody>
          <a:bodyPr wrap="square" rtlCol="0">
            <a:spAutoFit/>
          </a:bodyPr>
          <a:lstStyle/>
          <a:p>
            <a:r>
              <a:rPr lang="cy-GB" sz="1800" b="1" dirty="0">
                <a:latin typeface="Arial" panose="020B0604020202020204" pitchFamily="34" charset="0"/>
                <a:cs typeface="Arial" panose="020B0604020202020204" pitchFamily="34" charset="0"/>
              </a:rPr>
              <a:t>Enghraifft o sut i gynllunio Cwestiynu / </a:t>
            </a:r>
            <a:r>
              <a:rPr lang="en-GB" sz="1800" b="1" i="1" dirty="0">
                <a:latin typeface="Arial" panose="020B0604020202020204" pitchFamily="34" charset="0"/>
                <a:cs typeface="Arial" panose="020B0604020202020204" pitchFamily="34" charset="0"/>
              </a:rPr>
              <a:t>Questioning planning exemplar</a:t>
            </a:r>
          </a:p>
        </p:txBody>
      </p:sp>
      <p:pic>
        <p:nvPicPr>
          <p:cNvPr id="2" name="Picture 1">
            <a:extLst>
              <a:ext uri="{FF2B5EF4-FFF2-40B4-BE49-F238E27FC236}">
                <a16:creationId xmlns:a16="http://schemas.microsoft.com/office/drawing/2014/main" id="{932DCB03-46F7-3A12-64B2-1FA3025E07B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0754" y="1343315"/>
            <a:ext cx="672974" cy="672974"/>
          </a:xfrm>
          <a:prstGeom prst="rect">
            <a:avLst/>
          </a:prstGeom>
        </p:spPr>
      </p:pic>
      <p:pic>
        <p:nvPicPr>
          <p:cNvPr id="3" name="Picture 2">
            <a:extLst>
              <a:ext uri="{FF2B5EF4-FFF2-40B4-BE49-F238E27FC236}">
                <a16:creationId xmlns:a16="http://schemas.microsoft.com/office/drawing/2014/main" id="{D83C0A03-0998-9B88-EF84-36DCDF4C6B0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0512" y="2683336"/>
            <a:ext cx="677874" cy="677874"/>
          </a:xfrm>
          <a:prstGeom prst="rect">
            <a:avLst/>
          </a:prstGeom>
        </p:spPr>
      </p:pic>
      <p:pic>
        <p:nvPicPr>
          <p:cNvPr id="4" name="Picture 3">
            <a:extLst>
              <a:ext uri="{FF2B5EF4-FFF2-40B4-BE49-F238E27FC236}">
                <a16:creationId xmlns:a16="http://schemas.microsoft.com/office/drawing/2014/main" id="{05DA17EA-649F-970A-2443-719F962441A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40511" y="3502053"/>
            <a:ext cx="572342" cy="572342"/>
          </a:xfrm>
          <a:prstGeom prst="rect">
            <a:avLst/>
          </a:prstGeom>
        </p:spPr>
      </p:pic>
      <p:pic>
        <p:nvPicPr>
          <p:cNvPr id="5" name="Picture 4">
            <a:extLst>
              <a:ext uri="{FF2B5EF4-FFF2-40B4-BE49-F238E27FC236}">
                <a16:creationId xmlns:a16="http://schemas.microsoft.com/office/drawing/2014/main" id="{AE911BE1-A999-E347-CEE2-15B73064994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18581" y="4420271"/>
            <a:ext cx="752894" cy="731550"/>
          </a:xfrm>
          <a:prstGeom prst="rect">
            <a:avLst/>
          </a:prstGeom>
        </p:spPr>
      </p:pic>
    </p:spTree>
    <p:extLst>
      <p:ext uri="{BB962C8B-B14F-4D97-AF65-F5344CB8AC3E}">
        <p14:creationId xmlns:p14="http://schemas.microsoft.com/office/powerpoint/2010/main" val="127954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199B0E-F6A9-486A-A0A9-A7AF3C3E5ECE}"/>
              </a:ext>
            </a:extLst>
          </p:cNvPr>
          <p:cNvSpPr/>
          <p:nvPr/>
        </p:nvSpPr>
        <p:spPr>
          <a:xfrm>
            <a:off x="393634" y="2322593"/>
            <a:ext cx="8345252" cy="419386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ea"/>
                <a:cs typeface="Dreaming Outloud Pro" panose="03050502040302030504" pitchFamily="66" charset="0"/>
              </a:rPr>
              <a:t>recall</a:t>
            </a:r>
            <a:r>
              <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rPr>
              <a:t> facts, relationships and methods</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noProof="0" dirty="0">
                <a:solidFill>
                  <a:srgbClr val="5B9BD5"/>
                </a:solidFill>
                <a:latin typeface="Dreaming Outloud Pro" panose="03050502040302030504" pitchFamily="66" charset="0"/>
                <a:cs typeface="Dreaming Outloud Pro" panose="03050502040302030504" pitchFamily="66" charset="0"/>
              </a:rPr>
              <a:t>k</a:t>
            </a:r>
            <a:r>
              <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rPr>
              <a:t>now how and when it’s appropriate to </a:t>
            </a:r>
            <a:r>
              <a:rPr lang="en-GB" sz="2800" b="1" dirty="0">
                <a:solidFill>
                  <a:srgbClr val="4472C4">
                    <a:lumMod val="50000"/>
                  </a:srgbClr>
                </a:solidFill>
                <a:latin typeface="Dreaming Outloud Pro" panose="03050502040302030504" pitchFamily="66" charset="0"/>
                <a:cs typeface="Dreaming Outloud Pro" panose="03050502040302030504" pitchFamily="66" charset="0"/>
              </a:rPr>
              <a:t>use</a:t>
            </a:r>
            <a:r>
              <a:rPr kumimoji="0" lang="en-GB" sz="24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rPr>
              <a:t> them  flexibly, efficiently and accurately</a:t>
            </a:r>
            <a:endParaRPr kumimoji="0" lang="en-GB" sz="2800" b="0" i="0" u="none" strike="noStrike" kern="1200" cap="none" spc="0" normalizeH="0" baseline="0" noProof="0" dirty="0">
              <a:ln>
                <a:noFill/>
              </a:ln>
              <a:solidFill>
                <a:srgbClr val="5B9BD5"/>
              </a:solidFill>
              <a:effectLst/>
              <a:uLnTx/>
              <a:uFillTx/>
              <a:latin typeface="Dreaming Outloud Pro" panose="03050502040302030504" pitchFamily="66" charset="0"/>
              <a:ea typeface="+mn-ea"/>
              <a:cs typeface="Dreaming Outloud Pro" panose="03050502040302030504" pitchFamily="66" charset="0"/>
            </a:endParaRPr>
          </a:p>
        </p:txBody>
      </p:sp>
      <p:sp>
        <p:nvSpPr>
          <p:cNvPr id="5" name="TextBox 4"/>
          <p:cNvSpPr txBox="1"/>
          <p:nvPr/>
        </p:nvSpPr>
        <p:spPr>
          <a:xfrm>
            <a:off x="0" y="-38100"/>
            <a:ext cx="9144000" cy="2123658"/>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Fluency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Fluency is the recall and use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facts, relationships and methods.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6" name="Rounded Rectangle 5"/>
          <p:cNvSpPr/>
          <p:nvPr/>
        </p:nvSpPr>
        <p:spPr>
          <a:xfrm>
            <a:off x="1021476" y="3529626"/>
            <a:ext cx="2039613" cy="146094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Tx/>
              <a:buSzTx/>
              <a:buFontTx/>
              <a:buNone/>
              <a:tabLst/>
              <a:defRPr/>
            </a:pPr>
            <a:r>
              <a:rPr lang="en-GB" sz="1200" dirty="0">
                <a:solidFill>
                  <a:prstClr val="white"/>
                </a:solidFill>
                <a:latin typeface="KG Red Hands" panose="02000505000000020004" pitchFamily="2" charset="0"/>
              </a:rPr>
              <a:t>n</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umber bonds</a:t>
            </a:r>
          </a:p>
          <a:p>
            <a:pPr marL="0" marR="0" lvl="0" indent="0" algn="ctr" defTabSz="457200" rtl="0" eaLnBrk="1" fontAlgn="auto" latinLnBrk="0" hangingPunct="1">
              <a:lnSpc>
                <a:spcPct val="100000"/>
              </a:lnSpc>
              <a:spcBef>
                <a:spcPts val="0"/>
              </a:spcBef>
              <a:spcAft>
                <a:spcPts val="300"/>
              </a:spcAft>
              <a:buClrTx/>
              <a:buSzTx/>
              <a:buFontTx/>
              <a:buNone/>
              <a:tabLst/>
              <a:defRPr/>
            </a:pPr>
            <a:r>
              <a:rPr lang="en-GB" sz="1200" dirty="0">
                <a:solidFill>
                  <a:prstClr val="white"/>
                </a:solidFill>
                <a:latin typeface="KG Red Hands" panose="02000505000000020004" pitchFamily="2" charset="0"/>
              </a:rPr>
              <a:t>t</a:t>
            </a:r>
            <a:r>
              <a:rPr kumimoji="0" lang="en-GB" sz="1200" b="0" i="0" u="none" strike="noStrike" kern="1200" cap="none" spc="0" normalizeH="0" baseline="0" noProof="0" dirty="0" err="1">
                <a:ln>
                  <a:noFill/>
                </a:ln>
                <a:solidFill>
                  <a:prstClr val="white"/>
                </a:solidFill>
                <a:effectLst/>
                <a:uLnTx/>
                <a:uFillTx/>
                <a:latin typeface="KG Red Hands" panose="02000505000000020004" pitchFamily="2" charset="0"/>
                <a:ea typeface="+mn-ea"/>
                <a:cs typeface="+mn-cs"/>
              </a:rPr>
              <a:t>imes</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 tables</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Properties of shape</a:t>
            </a:r>
          </a:p>
          <a:p>
            <a:pPr marL="0" marR="0" lvl="0" indent="0" algn="ctr" defTabSz="457200" rtl="0" eaLnBrk="1" fontAlgn="auto" latinLnBrk="0" hangingPunct="1">
              <a:lnSpc>
                <a:spcPct val="100000"/>
              </a:lnSpc>
              <a:spcBef>
                <a:spcPts val="0"/>
              </a:spcBef>
              <a:spcAft>
                <a:spcPts val="300"/>
              </a:spcAft>
              <a:buClrTx/>
              <a:buSzTx/>
              <a:buFontTx/>
              <a:buNone/>
              <a:tabLst/>
              <a:defRPr/>
            </a:pPr>
            <a:r>
              <a:rPr lang="en-GB" sz="1200" dirty="0">
                <a:solidFill>
                  <a:prstClr val="white"/>
                </a:solidFill>
                <a:latin typeface="KG Red Hands" panose="02000505000000020004" pitchFamily="2" charset="0"/>
              </a:rPr>
              <a:t>c</a:t>
            </a:r>
            <a:r>
              <a:rPr kumimoji="0" lang="en-GB" sz="1200" b="0" i="0" u="none" strike="noStrike" kern="1200" cap="none" spc="0" normalizeH="0" baseline="0" noProof="0" dirty="0" err="1">
                <a:ln>
                  <a:noFill/>
                </a:ln>
                <a:solidFill>
                  <a:prstClr val="white"/>
                </a:solidFill>
                <a:effectLst/>
                <a:uLnTx/>
                <a:uFillTx/>
                <a:latin typeface="KG Red Hands" panose="02000505000000020004" pitchFamily="2" charset="0"/>
                <a:ea typeface="+mn-ea"/>
                <a:cs typeface="+mn-cs"/>
              </a:rPr>
              <a:t>onverting</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 units</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Full turn = 360˚</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formulae </a:t>
            </a:r>
            <a:endParaRPr kumimoji="0" lang="en-GB" sz="10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sp>
        <p:nvSpPr>
          <p:cNvPr id="2" name="TextBox 1"/>
          <p:cNvSpPr txBox="1"/>
          <p:nvPr/>
        </p:nvSpPr>
        <p:spPr>
          <a:xfrm>
            <a:off x="583943" y="5664949"/>
            <a:ext cx="18288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AD47"/>
                </a:solidFill>
                <a:effectLst/>
                <a:uLnTx/>
                <a:uFillTx/>
                <a:latin typeface="Dreaming Outloud Pro" panose="03050502040302030504" pitchFamily="66" charset="0"/>
                <a:ea typeface="+mn-ea"/>
                <a:cs typeface="Dreaming Outloud Pro" panose="03050502040302030504" pitchFamily="66" charset="0"/>
              </a:rPr>
              <a:t>flexibly</a:t>
            </a:r>
            <a:endParaRPr kumimoji="0" lang="en-GB" sz="2000" b="0" i="0" u="none" strike="noStrike" kern="1200" cap="none" spc="0" normalizeH="0" baseline="0" noProof="0" dirty="0">
              <a:ln>
                <a:noFill/>
              </a:ln>
              <a:solidFill>
                <a:srgbClr val="70AD47"/>
              </a:solidFill>
              <a:effectLst/>
              <a:uLnTx/>
              <a:uFillTx/>
              <a:latin typeface="Dreaming Outloud Pro" panose="03050502040302030504" pitchFamily="66" charset="0"/>
              <a:ea typeface="+mn-ea"/>
              <a:cs typeface="Dreaming Outloud Pro" panose="03050502040302030504" pitchFamily="66" charset="0"/>
            </a:endParaRPr>
          </a:p>
        </p:txBody>
      </p:sp>
      <p:sp>
        <p:nvSpPr>
          <p:cNvPr id="10" name="TextBox 9"/>
          <p:cNvSpPr txBox="1"/>
          <p:nvPr/>
        </p:nvSpPr>
        <p:spPr>
          <a:xfrm>
            <a:off x="1878519" y="5662791"/>
            <a:ext cx="18288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AD47"/>
                </a:solidFill>
                <a:effectLst/>
                <a:uLnTx/>
                <a:uFillTx/>
                <a:latin typeface="Dreaming Outloud Pro" panose="03050502040302030504" pitchFamily="66" charset="0"/>
                <a:ea typeface="+mn-ea"/>
                <a:cs typeface="Dreaming Outloud Pro" panose="03050502040302030504" pitchFamily="66" charset="0"/>
              </a:rPr>
              <a:t>efficiently</a:t>
            </a:r>
            <a:endParaRPr kumimoji="0" lang="en-GB" sz="2000" b="0" i="0" u="none" strike="noStrike" kern="1200" cap="none" spc="0" normalizeH="0" baseline="0" noProof="0" dirty="0">
              <a:ln>
                <a:noFill/>
              </a:ln>
              <a:solidFill>
                <a:srgbClr val="70AD47"/>
              </a:solidFill>
              <a:effectLst/>
              <a:uLnTx/>
              <a:uFillTx/>
              <a:latin typeface="Dreaming Outloud Pro" panose="03050502040302030504" pitchFamily="66" charset="0"/>
              <a:ea typeface="+mn-ea"/>
              <a:cs typeface="Dreaming Outloud Pro" panose="03050502040302030504" pitchFamily="66" charset="0"/>
            </a:endParaRPr>
          </a:p>
        </p:txBody>
      </p:sp>
      <p:sp>
        <p:nvSpPr>
          <p:cNvPr id="11" name="TextBox 10"/>
          <p:cNvSpPr txBox="1"/>
          <p:nvPr/>
        </p:nvSpPr>
        <p:spPr>
          <a:xfrm>
            <a:off x="3919801" y="5669018"/>
            <a:ext cx="18288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AD47"/>
                </a:solidFill>
                <a:effectLst/>
                <a:uLnTx/>
                <a:uFillTx/>
                <a:latin typeface="Dreaming Outloud Pro" panose="03050502040302030504" pitchFamily="66" charset="0"/>
                <a:ea typeface="+mn-ea"/>
                <a:cs typeface="Dreaming Outloud Pro" panose="03050502040302030504" pitchFamily="66" charset="0"/>
              </a:rPr>
              <a:t>accurately</a:t>
            </a:r>
          </a:p>
        </p:txBody>
      </p:sp>
      <p:sp>
        <p:nvSpPr>
          <p:cNvPr id="12" name="Rounded Rectangle 11"/>
          <p:cNvSpPr/>
          <p:nvPr/>
        </p:nvSpPr>
        <p:spPr>
          <a:xfrm>
            <a:off x="3294897" y="3529626"/>
            <a:ext cx="2105157" cy="146094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rPr>
              <a:t>add 9  </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 </a:t>
            </a:r>
            <a:r>
              <a:rPr kumimoji="0" lang="en-GB" sz="1400" b="0" i="0" u="none" strike="noStrike" kern="1200" cap="none" spc="300" normalizeH="0" baseline="0" noProof="0" dirty="0">
                <a:ln>
                  <a:noFill/>
                </a:ln>
                <a:solidFill>
                  <a:prstClr val="white"/>
                </a:solidFill>
                <a:effectLst/>
                <a:uLnTx/>
                <a:uFillTx/>
                <a:latin typeface="Arial Rounded MT Bold" panose="020F0704030504030204" pitchFamily="34" charset="0"/>
                <a:ea typeface="+mn-ea"/>
                <a:cs typeface="+mn-cs"/>
                <a:sym typeface="Wingdings" panose="05000000000000000000" pitchFamily="2" charset="2"/>
              </a:rPr>
              <a:t>+</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10</a:t>
            </a:r>
            <a:r>
              <a:rPr kumimoji="0" lang="en-GB" sz="1200" b="0" i="0" u="none" strike="noStrike" kern="1200" cap="none" spc="30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a:t>
            </a:r>
            <a:r>
              <a:rPr kumimoji="0" lang="en-GB" sz="1400" b="0" i="0" u="none" strike="noStrike" kern="1200" cap="none" spc="300" normalizeH="0" baseline="0" noProof="0" dirty="0">
                <a:ln>
                  <a:noFill/>
                </a:ln>
                <a:solidFill>
                  <a:prstClr val="white"/>
                </a:solidFill>
                <a:effectLst/>
                <a:uLnTx/>
                <a:uFillTx/>
                <a:latin typeface="Arial Rounded MT Bold" panose="020F0704030504030204" pitchFamily="34" charset="0"/>
                <a:ea typeface="+mn-ea"/>
                <a:cs typeface="+mn-cs"/>
                <a:sym typeface="Wingdings" panose="05000000000000000000" pitchFamily="2" charset="2"/>
              </a:rPr>
              <a:t>-</a:t>
            </a:r>
            <a:r>
              <a:rPr kumimoji="0" lang="en-GB" sz="1200" b="0" i="0" u="none" strike="noStrike" kern="1200" cap="none" spc="30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divide 20  </a:t>
            </a:r>
            <a:r>
              <a:rPr kumimoji="0" lang="en-GB" sz="1400" b="0" i="0" u="none" strike="noStrike" kern="1200" cap="none" spc="300" normalizeH="0" baseline="0" noProof="0" dirty="0">
                <a:ln>
                  <a:noFill/>
                </a:ln>
                <a:solidFill>
                  <a:prstClr val="white"/>
                </a:solidFill>
                <a:effectLst/>
                <a:uLnTx/>
                <a:uFillTx/>
                <a:latin typeface="Arial Rounded MT Bold" panose="020F0704030504030204" pitchFamily="34" charset="0"/>
                <a:ea typeface="+mn-ea"/>
                <a:cs typeface="+mn-cs"/>
                <a:sym typeface="Wingdings" panose="05000000000000000000" pitchFamily="2" charset="2"/>
              </a:rPr>
              <a:t>÷</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10, </a:t>
            </a:r>
            <a:r>
              <a:rPr kumimoji="0" lang="en-GB" sz="1400" b="0" i="0" u="none" strike="noStrike" kern="1200" cap="none" spc="300" normalizeH="0" baseline="0" noProof="0" dirty="0">
                <a:ln>
                  <a:noFill/>
                </a:ln>
                <a:solidFill>
                  <a:prstClr val="white"/>
                </a:solidFill>
                <a:effectLst/>
                <a:uLnTx/>
                <a:uFillTx/>
                <a:latin typeface="Arial Rounded MT Bold" panose="020F0704030504030204" pitchFamily="34" charset="0"/>
                <a:ea typeface="+mn-ea"/>
                <a:cs typeface="+mn-cs"/>
                <a:sym typeface="Wingdings" panose="05000000000000000000" pitchFamily="2" charset="2"/>
              </a:rPr>
              <a:t>÷</a:t>
            </a:r>
            <a:r>
              <a:rPr kumimoji="0" lang="en-GB" sz="1200" b="0" i="0" u="none" strike="noStrike" kern="1200" cap="none" spc="30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30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½</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 </a:t>
            </a:r>
            <a:r>
              <a:rPr kumimoji="0" lang="en-GB"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sym typeface="Wingdings" panose="05000000000000000000" pitchFamily="2" charset="2"/>
              </a:rPr>
              <a:t>=</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 0.5 </a:t>
            </a:r>
            <a:r>
              <a:rPr kumimoji="0" lang="en-GB"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sym typeface="Wingdings" panose="05000000000000000000" pitchFamily="2" charset="2"/>
              </a:rPr>
              <a:t>=</a:t>
            </a: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 50%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30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sym typeface="Wingdings" panose="05000000000000000000" pitchFamily="2" charset="2"/>
              </a:rPr>
              <a:t>inverse</a:t>
            </a:r>
            <a:endParaRPr kumimoji="0" lang="en-GB" sz="12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grpSp>
        <p:nvGrpSpPr>
          <p:cNvPr id="18" name="Group 17"/>
          <p:cNvGrpSpPr/>
          <p:nvPr/>
        </p:nvGrpSpPr>
        <p:grpSpPr>
          <a:xfrm>
            <a:off x="5633862" y="3529626"/>
            <a:ext cx="2569579" cy="1460945"/>
            <a:chOff x="5683170" y="3306320"/>
            <a:chExt cx="2569579" cy="1460945"/>
          </a:xfrm>
        </p:grpSpPr>
        <p:sp>
          <p:nvSpPr>
            <p:cNvPr id="13" name="Rounded Rectangle 12"/>
            <p:cNvSpPr/>
            <p:nvPr/>
          </p:nvSpPr>
          <p:spPr>
            <a:xfrm>
              <a:off x="5683170" y="3306320"/>
              <a:ext cx="2569579" cy="146094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p:txBody>
        </p:sp>
        <p:pic>
          <p:nvPicPr>
            <p:cNvPr id="3" name="Picture 2"/>
            <p:cNvPicPr>
              <a:picLocks noChangeAspect="1"/>
            </p:cNvPicPr>
            <p:nvPr/>
          </p:nvPicPr>
          <p:blipFill>
            <a:blip r:embed="rId4"/>
            <a:stretch>
              <a:fillRect/>
            </a:stretch>
          </p:blipFill>
          <p:spPr>
            <a:xfrm>
              <a:off x="5838393" y="3449867"/>
              <a:ext cx="2282280" cy="505237"/>
            </a:xfrm>
            <a:prstGeom prst="rect">
              <a:avLst/>
            </a:prstGeom>
          </p:spPr>
        </p:pic>
        <p:pic>
          <p:nvPicPr>
            <p:cNvPr id="15" name="Picture 14"/>
            <p:cNvPicPr>
              <a:picLocks noChangeAspect="1"/>
            </p:cNvPicPr>
            <p:nvPr/>
          </p:nvPicPr>
          <p:blipFill>
            <a:blip r:embed="rId5"/>
            <a:stretch>
              <a:fillRect/>
            </a:stretch>
          </p:blipFill>
          <p:spPr>
            <a:xfrm>
              <a:off x="6907218" y="4099671"/>
              <a:ext cx="1213455" cy="572303"/>
            </a:xfrm>
            <a:prstGeom prst="rect">
              <a:avLst/>
            </a:prstGeom>
          </p:spPr>
        </p:pic>
        <p:pic>
          <p:nvPicPr>
            <p:cNvPr id="17" name="Picture 16"/>
            <p:cNvPicPr>
              <a:picLocks noChangeAspect="1"/>
            </p:cNvPicPr>
            <p:nvPr/>
          </p:nvPicPr>
          <p:blipFill>
            <a:blip r:embed="rId6"/>
            <a:stretch>
              <a:fillRect/>
            </a:stretch>
          </p:blipFill>
          <p:spPr>
            <a:xfrm>
              <a:off x="5837079" y="4018581"/>
              <a:ext cx="911982" cy="646253"/>
            </a:xfrm>
            <a:prstGeom prst="rect">
              <a:avLst/>
            </a:prstGeom>
          </p:spPr>
        </p:pic>
      </p:grpSp>
      <p:sp>
        <p:nvSpPr>
          <p:cNvPr id="9" name="Rectangle 8"/>
          <p:cNvSpPr/>
          <p:nvPr/>
        </p:nvSpPr>
        <p:spPr>
          <a:xfrm>
            <a:off x="942176" y="5704645"/>
            <a:ext cx="5164923" cy="377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own Arrow 18"/>
          <p:cNvSpPr/>
          <p:nvPr/>
        </p:nvSpPr>
        <p:spPr>
          <a:xfrm>
            <a:off x="2277494" y="3061639"/>
            <a:ext cx="270498" cy="360000"/>
          </a:xfrm>
          <a:prstGeom prst="downArrow">
            <a:avLst>
              <a:gd name="adj1" fmla="val 50000"/>
              <a:gd name="adj2" fmla="val 80518"/>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Down Arrow 19"/>
          <p:cNvSpPr/>
          <p:nvPr/>
        </p:nvSpPr>
        <p:spPr>
          <a:xfrm>
            <a:off x="3952741" y="3060956"/>
            <a:ext cx="270498" cy="360000"/>
          </a:xfrm>
          <a:prstGeom prst="downArrow">
            <a:avLst>
              <a:gd name="adj1" fmla="val 50000"/>
              <a:gd name="adj2" fmla="val 80518"/>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Down Arrow 20"/>
          <p:cNvSpPr/>
          <p:nvPr/>
        </p:nvSpPr>
        <p:spPr>
          <a:xfrm>
            <a:off x="5836601" y="3074921"/>
            <a:ext cx="270498" cy="360000"/>
          </a:xfrm>
          <a:prstGeom prst="downArrow">
            <a:avLst>
              <a:gd name="adj1" fmla="val 50000"/>
              <a:gd name="adj2" fmla="val 80518"/>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p:cNvCxnSpPr>
            <a:cxnSpLocks/>
          </p:cNvCxnSpPr>
          <p:nvPr/>
        </p:nvCxnSpPr>
        <p:spPr>
          <a:xfrm>
            <a:off x="1953332" y="2956866"/>
            <a:ext cx="735265" cy="7102"/>
          </a:xfrm>
          <a:prstGeom prst="line">
            <a:avLst/>
          </a:prstGeom>
          <a:ln w="38100">
            <a:solidFill>
              <a:srgbClr val="76B44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2759999" y="2956866"/>
            <a:ext cx="1633042" cy="7102"/>
          </a:xfrm>
          <a:prstGeom prst="line">
            <a:avLst/>
          </a:prstGeom>
          <a:ln w="38100">
            <a:solidFill>
              <a:srgbClr val="76B44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145104" y="2956866"/>
            <a:ext cx="1019536" cy="0"/>
          </a:xfrm>
          <a:prstGeom prst="line">
            <a:avLst/>
          </a:prstGeom>
          <a:ln w="38100">
            <a:solidFill>
              <a:srgbClr val="76B44F"/>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7">
            <a:duotone>
              <a:prstClr val="black"/>
              <a:schemeClr val="accent6">
                <a:lumMod val="75000"/>
                <a:tint val="45000"/>
                <a:satMod val="400000"/>
              </a:schemeClr>
            </a:duotone>
            <a:extLst>
              <a:ext uri="{BEBA8EAE-BF5A-486C-A8C5-ECC9F3942E4B}">
                <a14:imgProps xmlns:a14="http://schemas.microsoft.com/office/drawing/2010/main">
                  <a14:imgLayer r:embed="rId8">
                    <a14:imgEffect>
                      <a14:backgroundRemoval t="1404" b="97895" l="0" r="95584">
                        <a14:foregroundMark x1="14545" y1="20000" x2="14545" y2="20000"/>
                        <a14:foregroundMark x1="19221" y1="38246" x2="19221" y2="38246"/>
                        <a14:foregroundMark x1="21039" y1="16140" x2="21039" y2="16140"/>
                        <a14:foregroundMark x1="12987" y1="40702" x2="12987" y2="40702"/>
                        <a14:foregroundMark x1="25195" y1="40702" x2="25195" y2="40702"/>
                        <a14:foregroundMark x1="37662" y1="16140" x2="37662" y2="16140"/>
                        <a14:foregroundMark x1="33506" y1="36140" x2="33506" y2="36140"/>
                      </a14:backgroundRemoval>
                    </a14:imgEffect>
                  </a14:imgLayer>
                </a14:imgProps>
              </a:ext>
            </a:extLst>
          </a:blip>
          <a:srcRect r="34472"/>
          <a:stretch/>
        </p:blipFill>
        <p:spPr>
          <a:xfrm>
            <a:off x="6935204" y="5745599"/>
            <a:ext cx="616615" cy="696582"/>
          </a:xfrm>
          <a:prstGeom prst="rect">
            <a:avLst/>
          </a:prstGeom>
        </p:spPr>
      </p:pic>
      <p:pic>
        <p:nvPicPr>
          <p:cNvPr id="29" name="Picture 28"/>
          <p:cNvPicPr>
            <a:picLocks noChangeAspect="1"/>
          </p:cNvPicPr>
          <p:nvPr/>
        </p:nvPicPr>
        <p:blipFill rotWithShape="1">
          <a:blip r:embed="rId7">
            <a:duotone>
              <a:prstClr val="black"/>
              <a:schemeClr val="accent6">
                <a:lumMod val="75000"/>
                <a:tint val="45000"/>
                <a:satMod val="400000"/>
              </a:schemeClr>
            </a:duotone>
            <a:extLst>
              <a:ext uri="{BEBA8EAE-BF5A-486C-A8C5-ECC9F3942E4B}">
                <a14:imgProps xmlns:a14="http://schemas.microsoft.com/office/drawing/2010/main">
                  <a14:imgLayer r:embed="rId8">
                    <a14:imgEffect>
                      <a14:backgroundRemoval t="1404" b="97895" l="0" r="95584">
                        <a14:foregroundMark x1="14545" y1="20000" x2="14545" y2="20000"/>
                        <a14:foregroundMark x1="19221" y1="38246" x2="19221" y2="38246"/>
                        <a14:foregroundMark x1="21039" y1="16140" x2="21039" y2="16140"/>
                        <a14:foregroundMark x1="12987" y1="40702" x2="12987" y2="40702"/>
                        <a14:foregroundMark x1="25195" y1="40702" x2="25195" y2="40702"/>
                        <a14:foregroundMark x1="37662" y1="16140" x2="37662" y2="16140"/>
                        <a14:foregroundMark x1="33506" y1="36140" x2="33506" y2="36140"/>
                      </a14:backgroundRemoval>
                    </a14:imgEffect>
                  </a14:imgLayer>
                </a14:imgProps>
              </a:ext>
            </a:extLst>
          </a:blip>
          <a:srcRect l="71429"/>
          <a:stretch/>
        </p:blipFill>
        <p:spPr>
          <a:xfrm rot="12550858">
            <a:off x="7704415" y="5767458"/>
            <a:ext cx="268855" cy="696579"/>
          </a:xfrm>
          <a:prstGeom prst="rect">
            <a:avLst/>
          </a:prstGeom>
        </p:spPr>
      </p:pic>
    </p:spTree>
    <p:custDataLst>
      <p:tags r:id="rId1"/>
    </p:custDataLst>
    <p:extLst>
      <p:ext uri="{BB962C8B-B14F-4D97-AF65-F5344CB8AC3E}">
        <p14:creationId xmlns:p14="http://schemas.microsoft.com/office/powerpoint/2010/main" val="422132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40B46-5C80-E8DC-AC2E-1C4B5D6199FE}"/>
              </a:ext>
            </a:extLst>
          </p:cNvPr>
          <p:cNvPicPr>
            <a:picLocks noChangeAspect="1"/>
          </p:cNvPicPr>
          <p:nvPr/>
        </p:nvPicPr>
        <p:blipFill>
          <a:blip r:embed="rId2"/>
          <a:stretch>
            <a:fillRect/>
          </a:stretch>
        </p:blipFill>
        <p:spPr>
          <a:xfrm>
            <a:off x="178771" y="163284"/>
            <a:ext cx="5564476" cy="3960000"/>
          </a:xfrm>
          <a:prstGeom prst="rect">
            <a:avLst/>
          </a:prstGeom>
        </p:spPr>
      </p:pic>
      <p:pic>
        <p:nvPicPr>
          <p:cNvPr id="7" name="Picture 6">
            <a:extLst>
              <a:ext uri="{FF2B5EF4-FFF2-40B4-BE49-F238E27FC236}">
                <a16:creationId xmlns:a16="http://schemas.microsoft.com/office/drawing/2014/main" id="{ECA66647-F711-42B8-3F7B-AE9022524567}"/>
              </a:ext>
            </a:extLst>
          </p:cNvPr>
          <p:cNvPicPr>
            <a:picLocks noChangeAspect="1"/>
          </p:cNvPicPr>
          <p:nvPr/>
        </p:nvPicPr>
        <p:blipFill>
          <a:blip r:embed="rId3"/>
          <a:stretch>
            <a:fillRect/>
          </a:stretch>
        </p:blipFill>
        <p:spPr>
          <a:xfrm>
            <a:off x="3483428" y="2654632"/>
            <a:ext cx="5566792" cy="3960000"/>
          </a:xfrm>
          <a:prstGeom prst="rect">
            <a:avLst/>
          </a:prstGeom>
        </p:spPr>
      </p:pic>
    </p:spTree>
    <p:extLst>
      <p:ext uri="{BB962C8B-B14F-4D97-AF65-F5344CB8AC3E}">
        <p14:creationId xmlns:p14="http://schemas.microsoft.com/office/powerpoint/2010/main" val="315665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199B0E-F6A9-486A-A0A9-A7AF3C3E5ECE}"/>
              </a:ext>
            </a:extLst>
          </p:cNvPr>
          <p:cNvSpPr/>
          <p:nvPr/>
        </p:nvSpPr>
        <p:spPr>
          <a:xfrm>
            <a:off x="493120" y="2873464"/>
            <a:ext cx="8157760" cy="262897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dirty="0">
                <a:solidFill>
                  <a:schemeClr val="accent1">
                    <a:lumMod val="50000"/>
                  </a:schemeClr>
                </a:solidFill>
                <a:latin typeface="Dreaming Outloud Pro" panose="03050502040302030504" pitchFamily="66" charset="0"/>
                <a:cs typeface="Dreaming Outloud Pro" panose="03050502040302030504" pitchFamily="66" charset="0"/>
              </a:rPr>
              <a:t>identify </a:t>
            </a:r>
            <a:r>
              <a:rPr lang="en-GB" sz="2400" dirty="0">
                <a:solidFill>
                  <a:schemeClr val="accent1">
                    <a:lumMod val="50000"/>
                  </a:schemeClr>
                </a:solidFill>
                <a:latin typeface="Dreaming Outloud Pro" panose="03050502040302030504" pitchFamily="66" charset="0"/>
                <a:cs typeface="Dreaming Outloud Pro" panose="03050502040302030504" pitchFamily="66" charset="0"/>
              </a:rPr>
              <a:t>what’s required to solve a problem</a:t>
            </a:r>
          </a:p>
          <a:p>
            <a:r>
              <a:rPr lang="en-GB" sz="2000" i="1" dirty="0">
                <a:solidFill>
                  <a:srgbClr val="5B9BD5"/>
                </a:solidFill>
                <a:latin typeface="Dreaming Outloud Pro" panose="03050502040302030504" pitchFamily="66" charset="0"/>
                <a:cs typeface="Dreaming Outloud Pro" panose="03050502040302030504" pitchFamily="66" charset="0"/>
              </a:rPr>
              <a:t>       e.g. operation (+, -, x, ÷), the series of steps and methods</a:t>
            </a:r>
          </a:p>
          <a:p>
            <a:endParaRPr lang="en-GB" sz="2000" i="1" dirty="0">
              <a:solidFill>
                <a:srgbClr val="5B9BD5"/>
              </a:solidFill>
              <a:latin typeface="Dreaming Outloud Pro" panose="03050502040302030504" pitchFamily="66" charset="0"/>
              <a:cs typeface="Dreaming Outloud Pro" panose="03050502040302030504" pitchFamily="66" charset="0"/>
            </a:endParaRPr>
          </a:p>
          <a:p>
            <a:pPr marL="342900" indent="-342900">
              <a:spcAft>
                <a:spcPts val="1200"/>
              </a:spcAft>
              <a:buFont typeface="Arial" panose="020B0604020202020204" pitchFamily="34" charset="0"/>
              <a:buChar char="•"/>
              <a:tabLst>
                <a:tab pos="7170738" algn="l"/>
              </a:tabLst>
            </a:pPr>
            <a:r>
              <a:rPr lang="en-GB" sz="2400" b="1" dirty="0">
                <a:solidFill>
                  <a:schemeClr val="accent1">
                    <a:lumMod val="50000"/>
                  </a:schemeClr>
                </a:solidFill>
                <a:latin typeface="Dreaming Outloud Pro" panose="03050502040302030504" pitchFamily="66" charset="0"/>
                <a:cs typeface="Dreaming Outloud Pro" panose="03050502040302030504" pitchFamily="66" charset="0"/>
              </a:rPr>
              <a:t>apply </a:t>
            </a:r>
            <a:r>
              <a:rPr lang="en-GB" sz="2400" dirty="0">
                <a:solidFill>
                  <a:schemeClr val="accent1">
                    <a:lumMod val="50000"/>
                  </a:schemeClr>
                </a:solidFill>
                <a:latin typeface="Dreaming Outloud Pro" panose="03050502040302030504" pitchFamily="66" charset="0"/>
                <a:cs typeface="Dreaming Outloud Pro" panose="03050502040302030504" pitchFamily="66" charset="0"/>
              </a:rPr>
              <a:t>the mathematics required to solve the problem</a:t>
            </a:r>
          </a:p>
        </p:txBody>
      </p:sp>
      <p:sp>
        <p:nvSpPr>
          <p:cNvPr id="3" name="TextBox 2"/>
          <p:cNvSpPr txBox="1"/>
          <p:nvPr/>
        </p:nvSpPr>
        <p:spPr>
          <a:xfrm>
            <a:off x="0" y="0"/>
            <a:ext cx="9144000" cy="2339102"/>
          </a:xfrm>
          <a:prstGeom prst="rect">
            <a:avLst/>
          </a:prstGeom>
          <a:solidFill>
            <a:schemeClr val="accent1"/>
          </a:solidFill>
        </p:spPr>
        <p:txBody>
          <a:bodyPr wrap="square" rtlCol="0">
            <a:spAutoFit/>
          </a:bodyPr>
          <a:lstStyle/>
          <a:p>
            <a:pPr algn="ctr"/>
            <a:endParaRPr lang="en-GB" sz="2000" b="1" dirty="0">
              <a:solidFill>
                <a:schemeClr val="bg1"/>
              </a:solidFill>
              <a:latin typeface="KG Red Hands" panose="02000505000000020004" pitchFamily="2" charset="0"/>
            </a:endParaRPr>
          </a:p>
          <a:p>
            <a:pPr algn="ctr"/>
            <a:r>
              <a:rPr lang="en-GB" sz="3600" b="1" dirty="0">
                <a:solidFill>
                  <a:schemeClr val="bg1"/>
                </a:solidFill>
                <a:latin typeface="Dreaming Outloud Pro" panose="03050502040302030504" pitchFamily="66" charset="0"/>
                <a:cs typeface="Dreaming Outloud Pro" panose="03050502040302030504" pitchFamily="66" charset="0"/>
              </a:rPr>
              <a:t>Strategic competence</a:t>
            </a:r>
          </a:p>
          <a:p>
            <a:endParaRPr lang="en-GB" sz="2000" dirty="0">
              <a:latin typeface="Dreaming Outloud Pro" panose="03050502040302030504" pitchFamily="66" charset="0"/>
              <a:cs typeface="Dreaming Outloud Pro" panose="03050502040302030504" pitchFamily="66" charset="0"/>
            </a:endParaRPr>
          </a:p>
          <a:p>
            <a:pPr algn="ctr"/>
            <a:r>
              <a:rPr lang="en-GB" sz="2800" dirty="0">
                <a:solidFill>
                  <a:schemeClr val="bg1"/>
                </a:solidFill>
                <a:latin typeface="Dreaming Outloud Pro" panose="03050502040302030504" pitchFamily="66" charset="0"/>
                <a:cs typeface="Dreaming Outloud Pro" panose="03050502040302030504" pitchFamily="66" charset="0"/>
              </a:rPr>
              <a:t>Identify and carry out what is</a:t>
            </a:r>
          </a:p>
          <a:p>
            <a:pPr algn="ctr"/>
            <a:r>
              <a:rPr lang="en-GB" sz="2800" dirty="0">
                <a:solidFill>
                  <a:schemeClr val="bg1"/>
                </a:solidFill>
                <a:latin typeface="Dreaming Outloud Pro" panose="03050502040302030504" pitchFamily="66" charset="0"/>
                <a:cs typeface="Dreaming Outloud Pro" panose="03050502040302030504" pitchFamily="66" charset="0"/>
              </a:rPr>
              <a:t>required to solve a problem</a:t>
            </a:r>
          </a:p>
          <a:p>
            <a:pPr algn="ctr"/>
            <a:endParaRPr lang="en-GB" sz="1400" dirty="0">
              <a:solidFill>
                <a:schemeClr val="bg1"/>
              </a:solidFill>
              <a:latin typeface="Dreaming Outloud Pro" panose="03050502040302030504" pitchFamily="66" charset="0"/>
              <a:cs typeface="Dreaming Outloud Pro" panose="03050502040302030504" pitchFamily="66" charset="0"/>
            </a:endParaRPr>
          </a:p>
        </p:txBody>
      </p:sp>
    </p:spTree>
    <p:custDataLst>
      <p:tags r:id="rId1"/>
    </p:custDataLst>
    <p:extLst>
      <p:ext uri="{BB962C8B-B14F-4D97-AF65-F5344CB8AC3E}">
        <p14:creationId xmlns:p14="http://schemas.microsoft.com/office/powerpoint/2010/main" val="246910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C4B68-B30A-39E3-7D0D-12BD11B5CCE3}"/>
              </a:ext>
            </a:extLst>
          </p:cNvPr>
          <p:cNvPicPr>
            <a:picLocks noChangeAspect="1"/>
          </p:cNvPicPr>
          <p:nvPr/>
        </p:nvPicPr>
        <p:blipFill>
          <a:blip r:embed="rId3"/>
          <a:stretch>
            <a:fillRect/>
          </a:stretch>
        </p:blipFill>
        <p:spPr>
          <a:xfrm>
            <a:off x="745259" y="952873"/>
            <a:ext cx="7653482" cy="4952253"/>
          </a:xfrm>
          <a:prstGeom prst="rect">
            <a:avLst/>
          </a:prstGeom>
        </p:spPr>
      </p:pic>
      <p:sp>
        <p:nvSpPr>
          <p:cNvPr id="2" name="TextBox 1">
            <a:extLst>
              <a:ext uri="{FF2B5EF4-FFF2-40B4-BE49-F238E27FC236}">
                <a16:creationId xmlns:a16="http://schemas.microsoft.com/office/drawing/2014/main" id="{E12BAB90-C0DF-957E-D532-0249552F08FA}"/>
              </a:ext>
            </a:extLst>
          </p:cNvPr>
          <p:cNvSpPr txBox="1"/>
          <p:nvPr/>
        </p:nvSpPr>
        <p:spPr>
          <a:xfrm>
            <a:off x="335559" y="285226"/>
            <a:ext cx="4168257" cy="369332"/>
          </a:xfrm>
          <a:prstGeom prst="rect">
            <a:avLst/>
          </a:prstGeom>
          <a:noFill/>
        </p:spPr>
        <p:txBody>
          <a:bodyPr wrap="none" rtlCol="0">
            <a:spAutoFit/>
          </a:bodyPr>
          <a:lstStyle/>
          <a:p>
            <a:r>
              <a:rPr lang="en-GB" dirty="0">
                <a:solidFill>
                  <a:srgbClr val="FF0000"/>
                </a:solidFill>
              </a:rPr>
              <a:t>Problems in context and real life situations</a:t>
            </a:r>
          </a:p>
        </p:txBody>
      </p:sp>
    </p:spTree>
    <p:extLst>
      <p:ext uri="{BB962C8B-B14F-4D97-AF65-F5344CB8AC3E}">
        <p14:creationId xmlns:p14="http://schemas.microsoft.com/office/powerpoint/2010/main" val="285357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F0FF"/>
        </a:solidFill>
        <a:effectLst/>
      </p:bgPr>
    </p:bg>
    <p:spTree>
      <p:nvGrpSpPr>
        <p:cNvPr id="1" name=""/>
        <p:cNvGrpSpPr/>
        <p:nvPr/>
      </p:nvGrpSpPr>
      <p:grpSpPr>
        <a:xfrm>
          <a:off x="0" y="0"/>
          <a:ext cx="0" cy="0"/>
          <a:chOff x="0" y="0"/>
          <a:chExt cx="0" cy="0"/>
        </a:xfrm>
      </p:grpSpPr>
      <p:pic>
        <p:nvPicPr>
          <p:cNvPr id="4" name="Picture 11" descr="C:\Users\Serena\Desktop\Tash cc Maths\Chapter 6\6.4.jpg">
            <a:extLst>
              <a:ext uri="{FF2B5EF4-FFF2-40B4-BE49-F238E27FC236}">
                <a16:creationId xmlns:a16="http://schemas.microsoft.com/office/drawing/2014/main" id="{3E156DB8-52F9-C845-AABD-AD6ED1C16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22"/>
            <a:ext cx="9144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BA8EBC9-1640-999C-FE2A-2FFF9C53FA50}"/>
              </a:ext>
            </a:extLst>
          </p:cNvPr>
          <p:cNvSpPr/>
          <p:nvPr/>
        </p:nvSpPr>
        <p:spPr>
          <a:xfrm>
            <a:off x="0" y="6228578"/>
            <a:ext cx="9144000" cy="629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55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199B0E-F6A9-486A-A0A9-A7AF3C3E5ECE}"/>
              </a:ext>
            </a:extLst>
          </p:cNvPr>
          <p:cNvSpPr/>
          <p:nvPr/>
        </p:nvSpPr>
        <p:spPr>
          <a:xfrm>
            <a:off x="306219" y="2541180"/>
            <a:ext cx="8531562" cy="313660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1800"/>
              </a:spcAft>
              <a:buClrTx/>
              <a:buSzTx/>
              <a:buFontTx/>
              <a:buNone/>
              <a:tabLst/>
              <a:defRPr/>
            </a:pPr>
            <a:endParaRPr kumimoji="0" lang="en-GB" sz="700" b="1"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endParaRP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explain</a:t>
            </a:r>
            <a:r>
              <a:rPr kumimoji="0" lang="en-GB" sz="2400" b="0"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 ideas and decisions</a:t>
            </a:r>
          </a:p>
          <a:p>
            <a:pPr marL="342900" indent="-342900">
              <a:spcAft>
                <a:spcPts val="1800"/>
              </a:spcAft>
              <a:buFont typeface="Arial" panose="020B0604020202020204" pitchFamily="34" charset="0"/>
              <a:buChar char="•"/>
            </a:pPr>
            <a:r>
              <a:rPr kumimoji="0" lang="en-GB" sz="2400" b="1"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justify</a:t>
            </a:r>
            <a:r>
              <a:rPr kumimoji="0" lang="en-GB" sz="2400" b="0"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 and </a:t>
            </a:r>
            <a:r>
              <a:rPr kumimoji="0" lang="en-GB" sz="2400" b="1"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proving</a:t>
            </a:r>
            <a:r>
              <a:rPr kumimoji="0" lang="en-GB" sz="2400" b="0"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 </a:t>
            </a:r>
            <a:r>
              <a:rPr lang="en-GB" sz="2400" dirty="0">
                <a:solidFill>
                  <a:srgbClr val="4472C4">
                    <a:lumMod val="50000"/>
                  </a:srgbClr>
                </a:solidFill>
                <a:latin typeface="Dreaming Outloud Pro" panose="03050502040302030504" pitchFamily="66" charset="0"/>
                <a:ea typeface="+mn-lt"/>
                <a:cs typeface="Dreaming Outloud Pro" panose="03050502040302030504" pitchFamily="66" charset="0"/>
              </a:rPr>
              <a:t>by giving reasons, convincing or showing others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checking</a:t>
            </a:r>
            <a:r>
              <a:rPr kumimoji="0" lang="en-GB" sz="2400" b="0" i="0" u="none" strike="noStrike" kern="1200" cap="none" spc="0" normalizeH="0" baseline="0" noProof="0" dirty="0">
                <a:ln>
                  <a:noFill/>
                </a:ln>
                <a:solidFill>
                  <a:srgbClr val="4472C4">
                    <a:lumMod val="50000"/>
                  </a:srgbClr>
                </a:solidFill>
                <a:effectLst/>
                <a:uLnTx/>
                <a:uFillTx/>
                <a:latin typeface="Dreaming Outloud Pro" panose="03050502040302030504" pitchFamily="66" charset="0"/>
                <a:ea typeface="+mn-lt"/>
                <a:cs typeface="Dreaming Outloud Pro" panose="03050502040302030504" pitchFamily="66" charset="0"/>
              </a:rPr>
              <a:t> results or solutions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solidFill>
              <a:effectLst/>
              <a:uLnTx/>
              <a:uFillTx/>
              <a:latin typeface="KG Red Hands" panose="02000505000000020004" pitchFamily="2" charset="0"/>
              <a:ea typeface="+mn-lt"/>
              <a:cs typeface="Calibri" panose="020F0502020204030204"/>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solidFill>
              <a:effectLst/>
              <a:uLnTx/>
              <a:uFillTx/>
              <a:latin typeface="KG Red Hands" panose="02000505000000020004" pitchFamily="2" charset="0"/>
              <a:ea typeface="+mn-lt"/>
              <a:cs typeface="Calibri" panose="020F0502020204030204"/>
            </a:endParaRPr>
          </a:p>
        </p:txBody>
      </p:sp>
      <p:sp>
        <p:nvSpPr>
          <p:cNvPr id="3" name="TextBox 2"/>
          <p:cNvSpPr txBox="1"/>
          <p:nvPr/>
        </p:nvSpPr>
        <p:spPr>
          <a:xfrm>
            <a:off x="0" y="0"/>
            <a:ext cx="9144000" cy="1569660"/>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KG Red Hands" panose="02000505000000020004"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Logical reasoning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rPr>
              <a:t>Explain, justify, prove and check</a:t>
            </a:r>
            <a:endParaRPr kumimoji="0" lang="en-GB" sz="1600" b="0" i="0" u="none" strike="noStrike" kern="1200" cap="none" spc="0" normalizeH="0" baseline="0" noProof="0" dirty="0">
              <a:ln>
                <a:noFill/>
              </a:ln>
              <a:solidFill>
                <a:prstClr val="white"/>
              </a:solidFill>
              <a:effectLst/>
              <a:uLnTx/>
              <a:uFillTx/>
              <a:latin typeface="Dreaming Outloud Pro" panose="03050502040302030504" pitchFamily="66" charset="0"/>
              <a:ea typeface="+mn-ea"/>
              <a:cs typeface="Dreaming Outloud Pro" panose="03050502040302030504" pitchFamily="66" charset="0"/>
            </a:endParaRPr>
          </a:p>
        </p:txBody>
      </p:sp>
      <p:pic>
        <p:nvPicPr>
          <p:cNvPr id="6" name="Picture 5"/>
          <p:cNvPicPr>
            <a:picLocks noChangeAspect="1"/>
          </p:cNvPicPr>
          <p:nvPr/>
        </p:nvPicPr>
        <p:blipFill rotWithShape="1">
          <a:blip r:embed="rId4">
            <a:duotone>
              <a:prstClr val="black"/>
              <a:schemeClr val="accent6">
                <a:lumMod val="75000"/>
                <a:tint val="45000"/>
                <a:satMod val="400000"/>
              </a:schemeClr>
            </a:duotone>
          </a:blip>
          <a:srcRect l="71429"/>
          <a:stretch/>
        </p:blipFill>
        <p:spPr>
          <a:xfrm rot="12550858">
            <a:off x="7298710" y="2571226"/>
            <a:ext cx="378554" cy="980800"/>
          </a:xfrm>
          <a:prstGeom prst="rect">
            <a:avLst/>
          </a:prstGeom>
        </p:spPr>
      </p:pic>
      <p:sp>
        <p:nvSpPr>
          <p:cNvPr id="7" name="Oval Callout 6"/>
          <p:cNvSpPr/>
          <p:nvPr/>
        </p:nvSpPr>
        <p:spPr>
          <a:xfrm>
            <a:off x="5995458" y="2751976"/>
            <a:ext cx="1088169" cy="524059"/>
          </a:xfrm>
          <a:prstGeom prst="wedgeRoundRectCallout">
            <a:avLst>
              <a:gd name="adj1" fmla="val -34513"/>
              <a:gd name="adj2" fmla="val 101049"/>
              <a:gd name="adj3" fmla="val 16667"/>
            </a:avLst>
          </a:prstGeom>
          <a:solidFill>
            <a:srgbClr val="66A83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2521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25E5E-4145-CB03-9981-E41D580EA2EB}"/>
              </a:ext>
            </a:extLst>
          </p:cNvPr>
          <p:cNvPicPr>
            <a:picLocks noChangeAspect="1"/>
          </p:cNvPicPr>
          <p:nvPr/>
        </p:nvPicPr>
        <p:blipFill rotWithShape="1">
          <a:blip r:embed="rId2"/>
          <a:srcRect l="53328" t="64086" r="2123" b="3451"/>
          <a:stretch/>
        </p:blipFill>
        <p:spPr>
          <a:xfrm>
            <a:off x="6433418" y="2357903"/>
            <a:ext cx="1850066" cy="1629538"/>
          </a:xfrm>
          <a:prstGeom prst="rect">
            <a:avLst/>
          </a:prstGeom>
        </p:spPr>
      </p:pic>
      <p:sp>
        <p:nvSpPr>
          <p:cNvPr id="4" name="Rectangle: Rounded Corners 3">
            <a:extLst>
              <a:ext uri="{FF2B5EF4-FFF2-40B4-BE49-F238E27FC236}">
                <a16:creationId xmlns:a16="http://schemas.microsoft.com/office/drawing/2014/main" id="{891919C0-5153-2A47-0E61-B6895A73A149}"/>
              </a:ext>
            </a:extLst>
          </p:cNvPr>
          <p:cNvSpPr/>
          <p:nvPr/>
        </p:nvSpPr>
        <p:spPr>
          <a:xfrm>
            <a:off x="3003697" y="1723442"/>
            <a:ext cx="839973" cy="733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Dreaming Outloud Pro" panose="03050502040302030504" pitchFamily="66" charset="0"/>
                <a:cs typeface="Dreaming Outloud Pro" panose="03050502040302030504" pitchFamily="66" charset="0"/>
              </a:rPr>
              <a:t>1.3</a:t>
            </a: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F560F91C-3469-28EC-D4B2-19DCFBAB843E}"/>
                  </a:ext>
                </a:extLst>
              </p:cNvPr>
              <p:cNvSpPr/>
              <p:nvPr/>
            </p:nvSpPr>
            <p:spPr>
              <a:xfrm>
                <a:off x="467832" y="5247758"/>
                <a:ext cx="839972" cy="98528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Dreaming Outloud Pro" panose="03050502040302030504" pitchFamily="66" charset="0"/>
                    <a:cs typeface="Dreaming Outloud Pro" panose="03050502040302030504" pitchFamily="66" charset="0"/>
                  </a:rPr>
                  <a:t>1 </a:t>
                </a:r>
                <a14:m>
                  <m:oMath xmlns:m="http://schemas.openxmlformats.org/officeDocument/2006/math">
                    <m:f>
                      <m:fPr>
                        <m:ctrlPr>
                          <a:rPr lang="en-GB" sz="2400" i="1" smtClean="0">
                            <a:solidFill>
                              <a:schemeClr val="tx1"/>
                            </a:solidFill>
                            <a:latin typeface="Cambria Math" panose="02040503050406030204" pitchFamily="18" charset="0"/>
                            <a:cs typeface="Dreaming Outloud Pro" panose="03050502040302030504" pitchFamily="66" charset="0"/>
                          </a:rPr>
                        </m:ctrlPr>
                      </m:fPr>
                      <m:num>
                        <m:r>
                          <a:rPr lang="en-GB" sz="2400" b="0" i="1" smtClean="0">
                            <a:solidFill>
                              <a:schemeClr val="tx1"/>
                            </a:solidFill>
                            <a:latin typeface="Cambria Math" panose="02040503050406030204" pitchFamily="18" charset="0"/>
                            <a:cs typeface="Dreaming Outloud Pro" panose="03050502040302030504" pitchFamily="66" charset="0"/>
                          </a:rPr>
                          <m:t>3</m:t>
                        </m:r>
                      </m:num>
                      <m:den>
                        <m:r>
                          <a:rPr lang="en-GB" sz="2400" b="0" i="1" smtClean="0">
                            <a:solidFill>
                              <a:schemeClr val="tx1"/>
                            </a:solidFill>
                            <a:latin typeface="Cambria Math" panose="02040503050406030204" pitchFamily="18" charset="0"/>
                            <a:cs typeface="Dreaming Outloud Pro" panose="03050502040302030504" pitchFamily="66" charset="0"/>
                          </a:rPr>
                          <m:t>10</m:t>
                        </m:r>
                      </m:den>
                    </m:f>
                  </m:oMath>
                </a14:m>
                <a:endParaRPr lang="en-GB" sz="2400" dirty="0">
                  <a:solidFill>
                    <a:schemeClr val="tx1"/>
                  </a:solidFill>
                  <a:latin typeface="Dreaming Outloud Pro" panose="03050502040302030504" pitchFamily="66" charset="0"/>
                  <a:cs typeface="Dreaming Outloud Pro" panose="03050502040302030504" pitchFamily="66" charset="0"/>
                </a:endParaRPr>
              </a:p>
            </p:txBody>
          </p:sp>
        </mc:Choice>
        <mc:Fallback xmlns="">
          <p:sp>
            <p:nvSpPr>
              <p:cNvPr id="5" name="Rectangle: Rounded Corners 4">
                <a:extLst>
                  <a:ext uri="{FF2B5EF4-FFF2-40B4-BE49-F238E27FC236}">
                    <a16:creationId xmlns:a16="http://schemas.microsoft.com/office/drawing/2014/main" id="{F560F91C-3469-28EC-D4B2-19DCFBAB843E}"/>
                  </a:ext>
                </a:extLst>
              </p:cNvPr>
              <p:cNvSpPr>
                <a:spLocks noRot="1" noChangeAspect="1" noMove="1" noResize="1" noEditPoints="1" noAdjustHandles="1" noChangeArrowheads="1" noChangeShapeType="1" noTextEdit="1"/>
              </p:cNvSpPr>
              <p:nvPr/>
            </p:nvSpPr>
            <p:spPr>
              <a:xfrm>
                <a:off x="467832" y="5247758"/>
                <a:ext cx="839972" cy="985284"/>
              </a:xfrm>
              <a:prstGeom prst="roundRect">
                <a:avLst/>
              </a:prstGeom>
              <a:blipFill>
                <a:blip r:embed="rId3"/>
                <a:stretch>
                  <a:fillRect/>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5058AE2C-8B41-27B2-54F7-5349BEA1CE0B}"/>
              </a:ext>
            </a:extLst>
          </p:cNvPr>
          <p:cNvPicPr>
            <a:picLocks noChangeAspect="1"/>
          </p:cNvPicPr>
          <p:nvPr/>
        </p:nvPicPr>
        <p:blipFill rotWithShape="1">
          <a:blip r:embed="rId2"/>
          <a:srcRect l="-256" t="-600" r="256" b="78701"/>
          <a:stretch/>
        </p:blipFill>
        <p:spPr>
          <a:xfrm>
            <a:off x="4572000" y="1188538"/>
            <a:ext cx="3722837" cy="985416"/>
          </a:xfrm>
          <a:prstGeom prst="rect">
            <a:avLst/>
          </a:prstGeom>
        </p:spPr>
      </p:pic>
      <p:pic>
        <p:nvPicPr>
          <p:cNvPr id="9" name="Picture 8">
            <a:extLst>
              <a:ext uri="{FF2B5EF4-FFF2-40B4-BE49-F238E27FC236}">
                <a16:creationId xmlns:a16="http://schemas.microsoft.com/office/drawing/2014/main" id="{2238642C-ABDC-DF59-7734-E8DEA5E7797D}"/>
              </a:ext>
            </a:extLst>
          </p:cNvPr>
          <p:cNvPicPr>
            <a:picLocks noChangeAspect="1"/>
          </p:cNvPicPr>
          <p:nvPr/>
        </p:nvPicPr>
        <p:blipFill rotWithShape="1">
          <a:blip r:embed="rId2"/>
          <a:srcRect l="1270" t="27512" r="53670" b="38950"/>
          <a:stretch/>
        </p:blipFill>
        <p:spPr>
          <a:xfrm>
            <a:off x="240479" y="1152926"/>
            <a:ext cx="1871330" cy="1683488"/>
          </a:xfrm>
          <a:prstGeom prst="rect">
            <a:avLst/>
          </a:prstGeom>
        </p:spPr>
      </p:pic>
      <p:pic>
        <p:nvPicPr>
          <p:cNvPr id="10" name="Picture 9">
            <a:extLst>
              <a:ext uri="{FF2B5EF4-FFF2-40B4-BE49-F238E27FC236}">
                <a16:creationId xmlns:a16="http://schemas.microsoft.com/office/drawing/2014/main" id="{1E09A6AB-F294-C9F5-D6DC-B0E4EB24E91D}"/>
              </a:ext>
            </a:extLst>
          </p:cNvPr>
          <p:cNvPicPr>
            <a:picLocks noChangeAspect="1"/>
          </p:cNvPicPr>
          <p:nvPr/>
        </p:nvPicPr>
        <p:blipFill rotWithShape="1">
          <a:blip r:embed="rId2"/>
          <a:srcRect t="68463" r="49317" b="3036"/>
          <a:stretch/>
        </p:blipFill>
        <p:spPr>
          <a:xfrm>
            <a:off x="636238" y="3269690"/>
            <a:ext cx="2104803" cy="1430632"/>
          </a:xfrm>
          <a:prstGeom prst="rect">
            <a:avLst/>
          </a:prstGeom>
        </p:spPr>
      </p:pic>
      <p:pic>
        <p:nvPicPr>
          <p:cNvPr id="12" name="Picture 11">
            <a:extLst>
              <a:ext uri="{FF2B5EF4-FFF2-40B4-BE49-F238E27FC236}">
                <a16:creationId xmlns:a16="http://schemas.microsoft.com/office/drawing/2014/main" id="{DB7B0EE7-09CB-4038-FF1F-2CD4BDB8C9E8}"/>
              </a:ext>
            </a:extLst>
          </p:cNvPr>
          <p:cNvPicPr>
            <a:picLocks noChangeAspect="1"/>
          </p:cNvPicPr>
          <p:nvPr/>
        </p:nvPicPr>
        <p:blipFill>
          <a:blip r:embed="rId4"/>
          <a:stretch>
            <a:fillRect/>
          </a:stretch>
        </p:blipFill>
        <p:spPr>
          <a:xfrm>
            <a:off x="5108734" y="5371248"/>
            <a:ext cx="3722836" cy="979924"/>
          </a:xfrm>
          <a:prstGeom prst="rect">
            <a:avLst/>
          </a:prstGeom>
        </p:spPr>
      </p:pic>
      <p:sp>
        <p:nvSpPr>
          <p:cNvPr id="13" name="Speech Bubble: Rectangle with Corners Rounded 12">
            <a:extLst>
              <a:ext uri="{FF2B5EF4-FFF2-40B4-BE49-F238E27FC236}">
                <a16:creationId xmlns:a16="http://schemas.microsoft.com/office/drawing/2014/main" id="{4D210972-6E62-3285-9920-49A0DC7691EE}"/>
              </a:ext>
            </a:extLst>
          </p:cNvPr>
          <p:cNvSpPr/>
          <p:nvPr/>
        </p:nvSpPr>
        <p:spPr>
          <a:xfrm>
            <a:off x="5805166" y="4412428"/>
            <a:ext cx="1458102" cy="640634"/>
          </a:xfrm>
          <a:prstGeom prst="wedgeRoundRectCallout">
            <a:avLst>
              <a:gd name="adj1" fmla="val -72770"/>
              <a:gd name="adj2" fmla="val -1697"/>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thirteen</a:t>
            </a:r>
          </a:p>
        </p:txBody>
      </p:sp>
      <p:sp>
        <p:nvSpPr>
          <p:cNvPr id="14" name="Title 1">
            <a:extLst>
              <a:ext uri="{FF2B5EF4-FFF2-40B4-BE49-F238E27FC236}">
                <a16:creationId xmlns:a16="http://schemas.microsoft.com/office/drawing/2014/main" id="{390CE137-C644-7198-96BB-01B554189E93}"/>
              </a:ext>
            </a:extLst>
          </p:cNvPr>
          <p:cNvSpPr txBox="1">
            <a:spLocks/>
          </p:cNvSpPr>
          <p:nvPr/>
        </p:nvSpPr>
        <p:spPr>
          <a:xfrm>
            <a:off x="700186" y="303222"/>
            <a:ext cx="8131384" cy="636862"/>
          </a:xfrm>
          <a:prstGeom prst="roundRect">
            <a:avLst/>
          </a:prstGeom>
          <a:ln w="38100">
            <a:solidFill>
              <a:schemeClr val="accent6">
                <a:lumMod val="50000"/>
              </a:schemeClr>
            </a:solidFill>
            <a:extLst>
              <a:ext uri="{C807C97D-BFC1-408E-A445-0C87EB9F89A2}">
                <ask:lineSketchStyleProps xmlns:ask="http://schemas.microsoft.com/office/drawing/2018/sketchyshapes" sd="4279336355">
                  <a:custGeom>
                    <a:avLst/>
                    <a:gdLst>
                      <a:gd name="connsiteX0" fmla="*/ 0 w 8131384"/>
                      <a:gd name="connsiteY0" fmla="*/ 106146 h 636862"/>
                      <a:gd name="connsiteX1" fmla="*/ 106146 w 8131384"/>
                      <a:gd name="connsiteY1" fmla="*/ 0 h 636862"/>
                      <a:gd name="connsiteX2" fmla="*/ 513414 w 8131384"/>
                      <a:gd name="connsiteY2" fmla="*/ 0 h 636862"/>
                      <a:gd name="connsiteX3" fmla="*/ 999872 w 8131384"/>
                      <a:gd name="connsiteY3" fmla="*/ 0 h 636862"/>
                      <a:gd name="connsiteX4" fmla="*/ 1486331 w 8131384"/>
                      <a:gd name="connsiteY4" fmla="*/ 0 h 636862"/>
                      <a:gd name="connsiteX5" fmla="*/ 1814407 w 8131384"/>
                      <a:gd name="connsiteY5" fmla="*/ 0 h 636862"/>
                      <a:gd name="connsiteX6" fmla="*/ 2459248 w 8131384"/>
                      <a:gd name="connsiteY6" fmla="*/ 0 h 636862"/>
                      <a:gd name="connsiteX7" fmla="*/ 3104088 w 8131384"/>
                      <a:gd name="connsiteY7" fmla="*/ 0 h 636862"/>
                      <a:gd name="connsiteX8" fmla="*/ 3432165 w 8131384"/>
                      <a:gd name="connsiteY8" fmla="*/ 0 h 636862"/>
                      <a:gd name="connsiteX9" fmla="*/ 3760241 w 8131384"/>
                      <a:gd name="connsiteY9" fmla="*/ 0 h 636862"/>
                      <a:gd name="connsiteX10" fmla="*/ 4405082 w 8131384"/>
                      <a:gd name="connsiteY10" fmla="*/ 0 h 636862"/>
                      <a:gd name="connsiteX11" fmla="*/ 4891540 w 8131384"/>
                      <a:gd name="connsiteY11" fmla="*/ 0 h 636862"/>
                      <a:gd name="connsiteX12" fmla="*/ 5219617 w 8131384"/>
                      <a:gd name="connsiteY12" fmla="*/ 0 h 636862"/>
                      <a:gd name="connsiteX13" fmla="*/ 5547694 w 8131384"/>
                      <a:gd name="connsiteY13" fmla="*/ 0 h 636862"/>
                      <a:gd name="connsiteX14" fmla="*/ 5954961 w 8131384"/>
                      <a:gd name="connsiteY14" fmla="*/ 0 h 636862"/>
                      <a:gd name="connsiteX15" fmla="*/ 6678992 w 8131384"/>
                      <a:gd name="connsiteY15" fmla="*/ 0 h 636862"/>
                      <a:gd name="connsiteX16" fmla="*/ 7165451 w 8131384"/>
                      <a:gd name="connsiteY16" fmla="*/ 0 h 636862"/>
                      <a:gd name="connsiteX17" fmla="*/ 7493528 w 8131384"/>
                      <a:gd name="connsiteY17" fmla="*/ 0 h 636862"/>
                      <a:gd name="connsiteX18" fmla="*/ 8025238 w 8131384"/>
                      <a:gd name="connsiteY18" fmla="*/ 0 h 636862"/>
                      <a:gd name="connsiteX19" fmla="*/ 8131384 w 8131384"/>
                      <a:gd name="connsiteY19" fmla="*/ 106146 h 636862"/>
                      <a:gd name="connsiteX20" fmla="*/ 8131384 w 8131384"/>
                      <a:gd name="connsiteY20" fmla="*/ 530716 h 636862"/>
                      <a:gd name="connsiteX21" fmla="*/ 8025238 w 8131384"/>
                      <a:gd name="connsiteY21" fmla="*/ 636862 h 636862"/>
                      <a:gd name="connsiteX22" fmla="*/ 7301207 w 8131384"/>
                      <a:gd name="connsiteY22" fmla="*/ 636862 h 636862"/>
                      <a:gd name="connsiteX23" fmla="*/ 6893939 w 8131384"/>
                      <a:gd name="connsiteY23" fmla="*/ 636862 h 636862"/>
                      <a:gd name="connsiteX24" fmla="*/ 6328290 w 8131384"/>
                      <a:gd name="connsiteY24" fmla="*/ 636862 h 636862"/>
                      <a:gd name="connsiteX25" fmla="*/ 5921022 w 8131384"/>
                      <a:gd name="connsiteY25" fmla="*/ 636862 h 636862"/>
                      <a:gd name="connsiteX26" fmla="*/ 5513755 w 8131384"/>
                      <a:gd name="connsiteY26" fmla="*/ 636862 h 636862"/>
                      <a:gd name="connsiteX27" fmla="*/ 5185678 w 8131384"/>
                      <a:gd name="connsiteY27" fmla="*/ 636862 h 636862"/>
                      <a:gd name="connsiteX28" fmla="*/ 4461647 w 8131384"/>
                      <a:gd name="connsiteY28" fmla="*/ 636862 h 636862"/>
                      <a:gd name="connsiteX29" fmla="*/ 3895997 w 8131384"/>
                      <a:gd name="connsiteY29" fmla="*/ 636862 h 636862"/>
                      <a:gd name="connsiteX30" fmla="*/ 3567921 w 8131384"/>
                      <a:gd name="connsiteY30" fmla="*/ 636862 h 636862"/>
                      <a:gd name="connsiteX31" fmla="*/ 3081462 w 8131384"/>
                      <a:gd name="connsiteY31" fmla="*/ 636862 h 636862"/>
                      <a:gd name="connsiteX32" fmla="*/ 2674194 w 8131384"/>
                      <a:gd name="connsiteY32" fmla="*/ 636862 h 636862"/>
                      <a:gd name="connsiteX33" fmla="*/ 2187736 w 8131384"/>
                      <a:gd name="connsiteY33" fmla="*/ 636862 h 636862"/>
                      <a:gd name="connsiteX34" fmla="*/ 1859659 w 8131384"/>
                      <a:gd name="connsiteY34" fmla="*/ 636862 h 636862"/>
                      <a:gd name="connsiteX35" fmla="*/ 1214819 w 8131384"/>
                      <a:gd name="connsiteY35" fmla="*/ 636862 h 636862"/>
                      <a:gd name="connsiteX36" fmla="*/ 886742 w 8131384"/>
                      <a:gd name="connsiteY36" fmla="*/ 636862 h 636862"/>
                      <a:gd name="connsiteX37" fmla="*/ 106146 w 8131384"/>
                      <a:gd name="connsiteY37" fmla="*/ 636862 h 636862"/>
                      <a:gd name="connsiteX38" fmla="*/ 0 w 8131384"/>
                      <a:gd name="connsiteY38" fmla="*/ 530716 h 636862"/>
                      <a:gd name="connsiteX39" fmla="*/ 0 w 8131384"/>
                      <a:gd name="connsiteY39" fmla="*/ 106146 h 63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31384" h="636862" fill="none" extrusionOk="0">
                        <a:moveTo>
                          <a:pt x="0" y="106146"/>
                        </a:moveTo>
                        <a:cubicBezTo>
                          <a:pt x="-14028" y="42286"/>
                          <a:pt x="54754" y="-11386"/>
                          <a:pt x="106146" y="0"/>
                        </a:cubicBezTo>
                        <a:cubicBezTo>
                          <a:pt x="283013" y="-38348"/>
                          <a:pt x="384825" y="8018"/>
                          <a:pt x="513414" y="0"/>
                        </a:cubicBezTo>
                        <a:cubicBezTo>
                          <a:pt x="642003" y="-8018"/>
                          <a:pt x="787327" y="839"/>
                          <a:pt x="999872" y="0"/>
                        </a:cubicBezTo>
                        <a:cubicBezTo>
                          <a:pt x="1212417" y="-839"/>
                          <a:pt x="1341532" y="6343"/>
                          <a:pt x="1486331" y="0"/>
                        </a:cubicBezTo>
                        <a:cubicBezTo>
                          <a:pt x="1631130" y="-6343"/>
                          <a:pt x="1725359" y="29322"/>
                          <a:pt x="1814407" y="0"/>
                        </a:cubicBezTo>
                        <a:cubicBezTo>
                          <a:pt x="1903455" y="-29322"/>
                          <a:pt x="2208775" y="30197"/>
                          <a:pt x="2459248" y="0"/>
                        </a:cubicBezTo>
                        <a:cubicBezTo>
                          <a:pt x="2709721" y="-30197"/>
                          <a:pt x="2839371" y="39700"/>
                          <a:pt x="3104088" y="0"/>
                        </a:cubicBezTo>
                        <a:cubicBezTo>
                          <a:pt x="3368805" y="-39700"/>
                          <a:pt x="3315574" y="2041"/>
                          <a:pt x="3432165" y="0"/>
                        </a:cubicBezTo>
                        <a:cubicBezTo>
                          <a:pt x="3548756" y="-2041"/>
                          <a:pt x="3680392" y="38767"/>
                          <a:pt x="3760241" y="0"/>
                        </a:cubicBezTo>
                        <a:cubicBezTo>
                          <a:pt x="3840090" y="-38767"/>
                          <a:pt x="4094680" y="1931"/>
                          <a:pt x="4405082" y="0"/>
                        </a:cubicBezTo>
                        <a:cubicBezTo>
                          <a:pt x="4715484" y="-1931"/>
                          <a:pt x="4790586" y="33041"/>
                          <a:pt x="4891540" y="0"/>
                        </a:cubicBezTo>
                        <a:cubicBezTo>
                          <a:pt x="4992494" y="-33041"/>
                          <a:pt x="5127457" y="10895"/>
                          <a:pt x="5219617" y="0"/>
                        </a:cubicBezTo>
                        <a:cubicBezTo>
                          <a:pt x="5311777" y="-10895"/>
                          <a:pt x="5458968" y="39138"/>
                          <a:pt x="5547694" y="0"/>
                        </a:cubicBezTo>
                        <a:cubicBezTo>
                          <a:pt x="5636420" y="-39138"/>
                          <a:pt x="5858167" y="32983"/>
                          <a:pt x="5954961" y="0"/>
                        </a:cubicBezTo>
                        <a:cubicBezTo>
                          <a:pt x="6051755" y="-32983"/>
                          <a:pt x="6376600" y="57165"/>
                          <a:pt x="6678992" y="0"/>
                        </a:cubicBezTo>
                        <a:cubicBezTo>
                          <a:pt x="6981384" y="-57165"/>
                          <a:pt x="6935071" y="15656"/>
                          <a:pt x="7165451" y="0"/>
                        </a:cubicBezTo>
                        <a:cubicBezTo>
                          <a:pt x="7395831" y="-15656"/>
                          <a:pt x="7395426" y="2497"/>
                          <a:pt x="7493528" y="0"/>
                        </a:cubicBezTo>
                        <a:cubicBezTo>
                          <a:pt x="7591630" y="-2497"/>
                          <a:pt x="7849943" y="3895"/>
                          <a:pt x="8025238" y="0"/>
                        </a:cubicBezTo>
                        <a:cubicBezTo>
                          <a:pt x="8077809" y="-11308"/>
                          <a:pt x="8130901" y="41219"/>
                          <a:pt x="8131384" y="106146"/>
                        </a:cubicBezTo>
                        <a:cubicBezTo>
                          <a:pt x="8152238" y="198437"/>
                          <a:pt x="8115549" y="436282"/>
                          <a:pt x="8131384" y="530716"/>
                        </a:cubicBezTo>
                        <a:cubicBezTo>
                          <a:pt x="8131194" y="592143"/>
                          <a:pt x="8081117" y="637928"/>
                          <a:pt x="8025238" y="636862"/>
                        </a:cubicBezTo>
                        <a:cubicBezTo>
                          <a:pt x="7666245" y="682838"/>
                          <a:pt x="7582381" y="572484"/>
                          <a:pt x="7301207" y="636862"/>
                        </a:cubicBezTo>
                        <a:cubicBezTo>
                          <a:pt x="7020033" y="701240"/>
                          <a:pt x="7012663" y="607817"/>
                          <a:pt x="6893939" y="636862"/>
                        </a:cubicBezTo>
                        <a:cubicBezTo>
                          <a:pt x="6775215" y="665907"/>
                          <a:pt x="6541208" y="630513"/>
                          <a:pt x="6328290" y="636862"/>
                        </a:cubicBezTo>
                        <a:cubicBezTo>
                          <a:pt x="6115372" y="643211"/>
                          <a:pt x="6090263" y="623315"/>
                          <a:pt x="5921022" y="636862"/>
                        </a:cubicBezTo>
                        <a:cubicBezTo>
                          <a:pt x="5751781" y="650409"/>
                          <a:pt x="5684444" y="613870"/>
                          <a:pt x="5513755" y="636862"/>
                        </a:cubicBezTo>
                        <a:cubicBezTo>
                          <a:pt x="5343066" y="659854"/>
                          <a:pt x="5253954" y="618344"/>
                          <a:pt x="5185678" y="636862"/>
                        </a:cubicBezTo>
                        <a:cubicBezTo>
                          <a:pt x="5117402" y="655380"/>
                          <a:pt x="4766161" y="590869"/>
                          <a:pt x="4461647" y="636862"/>
                        </a:cubicBezTo>
                        <a:cubicBezTo>
                          <a:pt x="4157133" y="682855"/>
                          <a:pt x="4172356" y="608712"/>
                          <a:pt x="3895997" y="636862"/>
                        </a:cubicBezTo>
                        <a:cubicBezTo>
                          <a:pt x="3619638" y="665012"/>
                          <a:pt x="3678294" y="609329"/>
                          <a:pt x="3567921" y="636862"/>
                        </a:cubicBezTo>
                        <a:cubicBezTo>
                          <a:pt x="3457548" y="664395"/>
                          <a:pt x="3190362" y="596359"/>
                          <a:pt x="3081462" y="636862"/>
                        </a:cubicBezTo>
                        <a:cubicBezTo>
                          <a:pt x="2972562" y="677365"/>
                          <a:pt x="2872903" y="605797"/>
                          <a:pt x="2674194" y="636862"/>
                        </a:cubicBezTo>
                        <a:cubicBezTo>
                          <a:pt x="2475485" y="667927"/>
                          <a:pt x="2295076" y="605623"/>
                          <a:pt x="2187736" y="636862"/>
                        </a:cubicBezTo>
                        <a:cubicBezTo>
                          <a:pt x="2080396" y="668101"/>
                          <a:pt x="1988265" y="607239"/>
                          <a:pt x="1859659" y="636862"/>
                        </a:cubicBezTo>
                        <a:cubicBezTo>
                          <a:pt x="1731053" y="666485"/>
                          <a:pt x="1391503" y="619951"/>
                          <a:pt x="1214819" y="636862"/>
                        </a:cubicBezTo>
                        <a:cubicBezTo>
                          <a:pt x="1038135" y="653773"/>
                          <a:pt x="975878" y="632396"/>
                          <a:pt x="886742" y="636862"/>
                        </a:cubicBezTo>
                        <a:cubicBezTo>
                          <a:pt x="797606" y="641328"/>
                          <a:pt x="286810" y="615995"/>
                          <a:pt x="106146" y="636862"/>
                        </a:cubicBezTo>
                        <a:cubicBezTo>
                          <a:pt x="47336" y="652433"/>
                          <a:pt x="-2997" y="599693"/>
                          <a:pt x="0" y="530716"/>
                        </a:cubicBezTo>
                        <a:cubicBezTo>
                          <a:pt x="-26335" y="398282"/>
                          <a:pt x="5105" y="214735"/>
                          <a:pt x="0" y="106146"/>
                        </a:cubicBezTo>
                        <a:close/>
                      </a:path>
                      <a:path w="8131384" h="636862" stroke="0" extrusionOk="0">
                        <a:moveTo>
                          <a:pt x="0" y="106146"/>
                        </a:moveTo>
                        <a:cubicBezTo>
                          <a:pt x="5229" y="48869"/>
                          <a:pt x="46615" y="-3625"/>
                          <a:pt x="106146" y="0"/>
                        </a:cubicBezTo>
                        <a:cubicBezTo>
                          <a:pt x="249758" y="-7654"/>
                          <a:pt x="328772" y="44419"/>
                          <a:pt x="513414" y="0"/>
                        </a:cubicBezTo>
                        <a:cubicBezTo>
                          <a:pt x="698056" y="-44419"/>
                          <a:pt x="876623" y="47958"/>
                          <a:pt x="999872" y="0"/>
                        </a:cubicBezTo>
                        <a:cubicBezTo>
                          <a:pt x="1123121" y="-47958"/>
                          <a:pt x="1349794" y="39622"/>
                          <a:pt x="1486331" y="0"/>
                        </a:cubicBezTo>
                        <a:cubicBezTo>
                          <a:pt x="1622868" y="-39622"/>
                          <a:pt x="1921689" y="595"/>
                          <a:pt x="2051980" y="0"/>
                        </a:cubicBezTo>
                        <a:cubicBezTo>
                          <a:pt x="2182271" y="-595"/>
                          <a:pt x="2418045" y="9605"/>
                          <a:pt x="2538439" y="0"/>
                        </a:cubicBezTo>
                        <a:cubicBezTo>
                          <a:pt x="2658833" y="-9605"/>
                          <a:pt x="2962118" y="34799"/>
                          <a:pt x="3183279" y="0"/>
                        </a:cubicBezTo>
                        <a:cubicBezTo>
                          <a:pt x="3404440" y="-34799"/>
                          <a:pt x="3421623" y="20411"/>
                          <a:pt x="3511356" y="0"/>
                        </a:cubicBezTo>
                        <a:cubicBezTo>
                          <a:pt x="3601089" y="-20411"/>
                          <a:pt x="3809817" y="9957"/>
                          <a:pt x="3918623" y="0"/>
                        </a:cubicBezTo>
                        <a:cubicBezTo>
                          <a:pt x="4027429" y="-9957"/>
                          <a:pt x="4303089" y="49669"/>
                          <a:pt x="4405082" y="0"/>
                        </a:cubicBezTo>
                        <a:cubicBezTo>
                          <a:pt x="4507075" y="-49669"/>
                          <a:pt x="4656603" y="30681"/>
                          <a:pt x="4891540" y="0"/>
                        </a:cubicBezTo>
                        <a:cubicBezTo>
                          <a:pt x="5126477" y="-30681"/>
                          <a:pt x="5266271" y="33899"/>
                          <a:pt x="5377999" y="0"/>
                        </a:cubicBezTo>
                        <a:cubicBezTo>
                          <a:pt x="5489727" y="-33899"/>
                          <a:pt x="5658052" y="39907"/>
                          <a:pt x="5785266" y="0"/>
                        </a:cubicBezTo>
                        <a:cubicBezTo>
                          <a:pt x="5912480" y="-39907"/>
                          <a:pt x="6179643" y="17947"/>
                          <a:pt x="6509298" y="0"/>
                        </a:cubicBezTo>
                        <a:cubicBezTo>
                          <a:pt x="6838953" y="-17947"/>
                          <a:pt x="6820871" y="54723"/>
                          <a:pt x="7074947" y="0"/>
                        </a:cubicBezTo>
                        <a:cubicBezTo>
                          <a:pt x="7329023" y="-54723"/>
                          <a:pt x="7746072" y="104478"/>
                          <a:pt x="8025238" y="0"/>
                        </a:cubicBezTo>
                        <a:cubicBezTo>
                          <a:pt x="8090392" y="16085"/>
                          <a:pt x="8121315" y="43066"/>
                          <a:pt x="8131384" y="106146"/>
                        </a:cubicBezTo>
                        <a:cubicBezTo>
                          <a:pt x="8135726" y="233341"/>
                          <a:pt x="8127201" y="365186"/>
                          <a:pt x="8131384" y="530716"/>
                        </a:cubicBezTo>
                        <a:cubicBezTo>
                          <a:pt x="8139484" y="580530"/>
                          <a:pt x="8082943" y="625721"/>
                          <a:pt x="8025238" y="636862"/>
                        </a:cubicBezTo>
                        <a:cubicBezTo>
                          <a:pt x="7772016" y="687871"/>
                          <a:pt x="7533812" y="550571"/>
                          <a:pt x="7301207" y="636862"/>
                        </a:cubicBezTo>
                        <a:cubicBezTo>
                          <a:pt x="7068602" y="723153"/>
                          <a:pt x="7059913" y="593244"/>
                          <a:pt x="6893939" y="636862"/>
                        </a:cubicBezTo>
                        <a:cubicBezTo>
                          <a:pt x="6727965" y="680480"/>
                          <a:pt x="6578094" y="624622"/>
                          <a:pt x="6486672" y="636862"/>
                        </a:cubicBezTo>
                        <a:cubicBezTo>
                          <a:pt x="6395250" y="649102"/>
                          <a:pt x="6077910" y="634828"/>
                          <a:pt x="5841831" y="636862"/>
                        </a:cubicBezTo>
                        <a:cubicBezTo>
                          <a:pt x="5605752" y="638896"/>
                          <a:pt x="5582271" y="608932"/>
                          <a:pt x="5513755" y="636862"/>
                        </a:cubicBezTo>
                        <a:cubicBezTo>
                          <a:pt x="5445239" y="664792"/>
                          <a:pt x="5195315" y="629846"/>
                          <a:pt x="5027296" y="636862"/>
                        </a:cubicBezTo>
                        <a:cubicBezTo>
                          <a:pt x="4859277" y="643878"/>
                          <a:pt x="4602236" y="621112"/>
                          <a:pt x="4303265" y="636862"/>
                        </a:cubicBezTo>
                        <a:cubicBezTo>
                          <a:pt x="4004294" y="652612"/>
                          <a:pt x="3865675" y="609583"/>
                          <a:pt x="3658424" y="636862"/>
                        </a:cubicBezTo>
                        <a:cubicBezTo>
                          <a:pt x="3451173" y="664141"/>
                          <a:pt x="3214294" y="625280"/>
                          <a:pt x="3013584" y="636862"/>
                        </a:cubicBezTo>
                        <a:cubicBezTo>
                          <a:pt x="2812874" y="648444"/>
                          <a:pt x="2588532" y="590907"/>
                          <a:pt x="2289553" y="636862"/>
                        </a:cubicBezTo>
                        <a:cubicBezTo>
                          <a:pt x="1990574" y="682817"/>
                          <a:pt x="1982763" y="605524"/>
                          <a:pt x="1803094" y="636862"/>
                        </a:cubicBezTo>
                        <a:cubicBezTo>
                          <a:pt x="1623425" y="668200"/>
                          <a:pt x="1426871" y="594059"/>
                          <a:pt x="1237445" y="636862"/>
                        </a:cubicBezTo>
                        <a:cubicBezTo>
                          <a:pt x="1048019" y="679665"/>
                          <a:pt x="976823" y="630307"/>
                          <a:pt x="909368" y="636862"/>
                        </a:cubicBezTo>
                        <a:cubicBezTo>
                          <a:pt x="841913" y="643417"/>
                          <a:pt x="318124" y="615308"/>
                          <a:pt x="106146" y="636862"/>
                        </a:cubicBezTo>
                        <a:cubicBezTo>
                          <a:pt x="44344" y="628843"/>
                          <a:pt x="10900" y="582903"/>
                          <a:pt x="0" y="530716"/>
                        </a:cubicBezTo>
                        <a:cubicBezTo>
                          <a:pt x="-10943" y="365522"/>
                          <a:pt x="18212" y="210561"/>
                          <a:pt x="0" y="106146"/>
                        </a:cubicBezTo>
                        <a:close/>
                      </a:path>
                    </a:pathLst>
                  </a:custGeom>
                  <ask:type>
                    <ask:lineSketchScribble/>
                  </ask:type>
                </ask:lineSketchStyleProps>
              </a:ext>
            </a:extLst>
          </a:ln>
        </p:spPr>
        <p:style>
          <a:lnRef idx="0">
            <a:schemeClr val="accent6"/>
          </a:lnRef>
          <a:fillRef idx="3">
            <a:schemeClr val="accent6"/>
          </a:fillRef>
          <a:effectRef idx="3">
            <a:schemeClr val="accent6"/>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Which ones do </a:t>
            </a:r>
            <a:r>
              <a:rPr lang="en-GB" sz="3200" b="1" dirty="0">
                <a:solidFill>
                  <a:schemeClr val="accent4">
                    <a:lumMod val="60000"/>
                    <a:lumOff val="40000"/>
                  </a:schemeClr>
                </a:solidFill>
              </a:rPr>
              <a:t>not</a:t>
            </a:r>
            <a:r>
              <a:rPr lang="en-GB" sz="3200" b="1" dirty="0"/>
              <a:t> represent 1.3?</a:t>
            </a:r>
          </a:p>
        </p:txBody>
      </p:sp>
      <p:pic>
        <p:nvPicPr>
          <p:cNvPr id="16" name="Picture 15">
            <a:extLst>
              <a:ext uri="{FF2B5EF4-FFF2-40B4-BE49-F238E27FC236}">
                <a16:creationId xmlns:a16="http://schemas.microsoft.com/office/drawing/2014/main" id="{2403FF38-BB31-73FC-DB3C-2C62EF8B54DA}"/>
              </a:ext>
            </a:extLst>
          </p:cNvPr>
          <p:cNvPicPr>
            <a:picLocks noChangeAspect="1"/>
          </p:cNvPicPr>
          <p:nvPr/>
        </p:nvPicPr>
        <p:blipFill>
          <a:blip r:embed="rId5"/>
          <a:stretch>
            <a:fillRect/>
          </a:stretch>
        </p:blipFill>
        <p:spPr>
          <a:xfrm>
            <a:off x="2494581" y="4732745"/>
            <a:ext cx="2200682" cy="1853206"/>
          </a:xfrm>
          <a:prstGeom prst="rect">
            <a:avLst/>
          </a:prstGeom>
        </p:spPr>
      </p:pic>
      <p:pic>
        <p:nvPicPr>
          <p:cNvPr id="6" name="Picture 5">
            <a:extLst>
              <a:ext uri="{FF2B5EF4-FFF2-40B4-BE49-F238E27FC236}">
                <a16:creationId xmlns:a16="http://schemas.microsoft.com/office/drawing/2014/main" id="{130196FD-0513-017D-9269-541AD7CC340E}"/>
              </a:ext>
            </a:extLst>
          </p:cNvPr>
          <p:cNvPicPr>
            <a:picLocks noChangeAspect="1"/>
          </p:cNvPicPr>
          <p:nvPr/>
        </p:nvPicPr>
        <p:blipFill>
          <a:blip r:embed="rId6"/>
          <a:stretch>
            <a:fillRect/>
          </a:stretch>
        </p:blipFill>
        <p:spPr>
          <a:xfrm>
            <a:off x="3353742" y="2957312"/>
            <a:ext cx="2466975" cy="1085850"/>
          </a:xfrm>
          <a:prstGeom prst="rect">
            <a:avLst/>
          </a:prstGeom>
        </p:spPr>
      </p:pic>
    </p:spTree>
    <p:extLst>
      <p:ext uri="{BB962C8B-B14F-4D97-AF65-F5344CB8AC3E}">
        <p14:creationId xmlns:p14="http://schemas.microsoft.com/office/powerpoint/2010/main" val="2780843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21.3|4.4|26.7|32.1"/>
</p:tagLst>
</file>

<file path=ppt/tags/tag2.xml><?xml version="1.0" encoding="utf-8"?>
<p:tagLst xmlns:a="http://schemas.openxmlformats.org/drawingml/2006/main" xmlns:r="http://schemas.openxmlformats.org/officeDocument/2006/relationships" xmlns:p="http://schemas.openxmlformats.org/presentationml/2006/main">
  <p:tag name="TIMING" val="|6.8|5.1"/>
</p:tagLst>
</file>

<file path=ppt/tags/tag3.xml><?xml version="1.0" encoding="utf-8"?>
<p:tagLst xmlns:a="http://schemas.openxmlformats.org/drawingml/2006/main" xmlns:r="http://schemas.openxmlformats.org/officeDocument/2006/relationships" xmlns:p="http://schemas.openxmlformats.org/presentationml/2006/main">
  <p:tag name="TIMING" val="|6.5|6.2"/>
</p:tagLst>
</file>

<file path=ppt/tags/tag4.xml><?xml version="1.0" encoding="utf-8"?>
<p:tagLst xmlns:a="http://schemas.openxmlformats.org/drawingml/2006/main" xmlns:r="http://schemas.openxmlformats.org/officeDocument/2006/relationships" xmlns:p="http://schemas.openxmlformats.org/presentationml/2006/main">
  <p:tag name="TIMING" val="|6|8|18|49.4|42.9|30.3"/>
</p:tagLst>
</file>

<file path=ppt/tags/tag5.xml><?xml version="1.0" encoding="utf-8"?>
<p:tagLst xmlns:a="http://schemas.openxmlformats.org/drawingml/2006/main" xmlns:r="http://schemas.openxmlformats.org/officeDocument/2006/relationships" xmlns:p="http://schemas.openxmlformats.org/presentationml/2006/main">
  <p:tag name="TIMING" val="|6.4|10.2|3.1|12.6|11.6|26.1"/>
</p:tagLst>
</file>

<file path=ppt/tags/tag6.xml><?xml version="1.0" encoding="utf-8"?>
<p:tagLst xmlns:a="http://schemas.openxmlformats.org/drawingml/2006/main" xmlns:r="http://schemas.openxmlformats.org/officeDocument/2006/relationships" xmlns:p="http://schemas.openxmlformats.org/presentationml/2006/main">
  <p:tag name="TIMING" val="|15.6|7.5|4.3|6.9|6.4|3.2|3.4|13.8|1.1|1|2.8|0.9|1.5|1.3|11.7|6.3|9|14.8|12.2|6.9|11.2|4.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5C715C069D1B4C9F9D0BC60C3C5DB4" ma:contentTypeVersion="14" ma:contentTypeDescription="Create a new document." ma:contentTypeScope="" ma:versionID="830b6c48997a0023f2598af5109da98d">
  <xsd:schema xmlns:xsd="http://www.w3.org/2001/XMLSchema" xmlns:xs="http://www.w3.org/2001/XMLSchema" xmlns:p="http://schemas.microsoft.com/office/2006/metadata/properties" xmlns:ns2="104ac51b-5176-40d6-a8cd-7c7306a3b6ee" xmlns:ns3="05fdac28-0108-4d25-9389-9deea57d2a33" targetNamespace="http://schemas.microsoft.com/office/2006/metadata/properties" ma:root="true" ma:fieldsID="c8003c00c52df25b5f829fd6c90441aa" ns2:_="" ns3:_="">
    <xsd:import namespace="104ac51b-5176-40d6-a8cd-7c7306a3b6ee"/>
    <xsd:import namespace="05fdac28-0108-4d25-9389-9deea57d2a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ac51b-5176-40d6-a8cd-7c7306a3b6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eb062c-d763-48f9-a1b1-826b13cffd4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dac28-0108-4d25-9389-9deea57d2a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fc133ab-8600-4c28-b3f3-d5088e9cb6b7}" ma:internalName="TaxCatchAll" ma:showField="CatchAllData" ma:web="05fdac28-0108-4d25-9389-9deea57d2a3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4ac51b-5176-40d6-a8cd-7c7306a3b6ee">
      <Terms xmlns="http://schemas.microsoft.com/office/infopath/2007/PartnerControls"/>
    </lcf76f155ced4ddcb4097134ff3c332f>
    <TaxCatchAll xmlns="05fdac28-0108-4d25-9389-9deea57d2a33" xsi:nil="true"/>
  </documentManagement>
</p:properties>
</file>

<file path=customXml/itemProps1.xml><?xml version="1.0" encoding="utf-8"?>
<ds:datastoreItem xmlns:ds="http://schemas.openxmlformats.org/officeDocument/2006/customXml" ds:itemID="{13DB64CE-CD67-4183-ADBB-2DF460693B90}">
  <ds:schemaRefs>
    <ds:schemaRef ds:uri="http://schemas.microsoft.com/office/2006/metadata/contentType"/>
    <ds:schemaRef ds:uri="http://schemas.microsoft.com/office/2006/metadata/properties/metaAttributes"/>
    <ds:schemaRef ds:uri="http://www.w3.org/2000/xmlns/"/>
    <ds:schemaRef ds:uri="http://www.w3.org/2001/XMLSchema"/>
    <ds:schemaRef ds:uri="104ac51b-5176-40d6-a8cd-7c7306a3b6ee"/>
    <ds:schemaRef ds:uri="05fdac28-0108-4d25-9389-9deea57d2a33"/>
  </ds:schemaRefs>
</ds:datastoreItem>
</file>

<file path=customXml/itemProps2.xml><?xml version="1.0" encoding="utf-8"?>
<ds:datastoreItem xmlns:ds="http://schemas.openxmlformats.org/officeDocument/2006/customXml" ds:itemID="{0DF44178-539F-4AF0-AF95-DE366D7A464C}">
  <ds:schemaRefs>
    <ds:schemaRef ds:uri="http://schemas.microsoft.com/sharepoint/v3/contenttype/forms"/>
  </ds:schemaRefs>
</ds:datastoreItem>
</file>

<file path=customXml/itemProps3.xml><?xml version="1.0" encoding="utf-8"?>
<ds:datastoreItem xmlns:ds="http://schemas.openxmlformats.org/officeDocument/2006/customXml" ds:itemID="{6E37FE22-93F8-4A2A-A7E2-B204C7EE3988}">
  <ds:schemaRefs>
    <ds:schemaRef ds:uri="http://schemas.microsoft.com/office/2006/metadata/properties"/>
    <ds:schemaRef ds:uri="http://www.w3.org/2000/xmlns/"/>
    <ds:schemaRef ds:uri="104ac51b-5176-40d6-a8cd-7c7306a3b6ee"/>
    <ds:schemaRef ds:uri="http://schemas.microsoft.com/office/infopath/2007/PartnerControls"/>
    <ds:schemaRef ds:uri="05fdac28-0108-4d25-9389-9deea57d2a33"/>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Office Theme</Template>
  <TotalTime>12953</TotalTime>
  <Words>1177</Words>
  <Application>Microsoft Office PowerPoint</Application>
  <PresentationFormat>On-screen Show (4:3)</PresentationFormat>
  <Paragraphs>201</Paragraphs>
  <Slides>20</Slides>
  <Notes>9</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1_Office Theme</vt:lpstr>
      <vt:lpstr>2_Office Theme</vt:lpstr>
      <vt:lpstr>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1</vt:lpstr>
      <vt:lpstr>Exercise 2</vt:lpstr>
      <vt:lpstr>Exercise 3</vt:lpstr>
      <vt:lpstr>Doug Lemov –  Cynllunio ar gyfer cwestiynu Planning for stretch it questioning</vt:lpstr>
      <vt:lpstr>PowerPoint Presentation</vt:lpstr>
    </vt:vector>
  </TitlesOfParts>
  <Company>Cyngor Sir CEREDIGION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Sleid cychwynnol</dc:title>
  <dc:creator>Liwsi Harries</dc:creator>
  <cp:lastModifiedBy>Miss K Lewis - Head of Maths</cp:lastModifiedBy>
  <cp:revision>80</cp:revision>
  <dcterms:created xsi:type="dcterms:W3CDTF">2023-01-27T11:20:16Z</dcterms:created>
  <dcterms:modified xsi:type="dcterms:W3CDTF">2025-06-04T18:49:47Z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0x0101007E5C715C069D1B4C9F9D0BC60C3C5DB4</vt:lpwstr>
  </property>
  <property fmtid="{D5CDD505-2E9C-101B-9397-08002B2CF9AE}" pid="3" name="MediaServiceImageTags">
    <vt:lpwstr/>
  </property>
</Properties>
</file>